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1.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customXml/itemProps1.xml" ContentType="application/vnd.openxmlformats-officedocument.customXmlProperties+xml"/>
  <Override PartName="/ppt/tags/tag42.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3.xml" ContentType="application/vnd.openxmlformats-officedocument.presentationml.tags+xml"/>
  <Override PartName="/ppt/tags/tag4.xml" ContentType="application/vnd.openxmlformats-officedocument.presentationml.tags+xml"/>
  <Override PartName="/ppt/tags/tag29.xml" ContentType="application/vnd.openxmlformats-officedocument.presentationml.tags+xml"/>
  <Override PartName="/ppt/tags/tag5.xml" ContentType="application/vnd.openxmlformats-officedocument.presentationml.tags+xml"/>
  <Override PartName="/ppt/tags/tag44.xml" ContentType="application/vnd.openxmlformats-officedocument.presentationml.tags+xml"/>
  <Override PartName="/ppt/tags/tag6.xml" ContentType="application/vnd.openxmlformats-officedocument.presentationml.tags+xml"/>
  <Override PartName="/ppt/tags/tag45.xml" ContentType="application/vnd.openxmlformats-officedocument.presentationml.tags+xml"/>
  <Override PartName="/ppt/tags/tag38.xml" ContentType="application/vnd.openxmlformats-officedocument.presentationml.tags+xml"/>
  <Override PartName="/ppt/tags/tag2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4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47.xml" ContentType="application/vnd.openxmlformats-officedocument.presentationml.tags+xml"/>
  <Override PartName="/ppt/tags/tag39.xml" ContentType="application/vnd.openxmlformats-officedocument.presentationml.tags+xml"/>
  <Override PartName="/ppt/tags/tag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0.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41.xml" ContentType="application/vnd.openxmlformats-officedocument.presentationml.tags+xml"/>
  <Override PartName="/ppt/tags/tag23.xml" ContentType="application/vnd.openxmlformats-officedocument.presentationml.tags+xml"/>
  <Override PartName="/ppt/tags/tag37.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2"/>
    <p:sldMasterId id="2147483672" r:id="rId3"/>
    <p:sldMasterId id="2147483656" r:id="rId4"/>
    <p:sldMasterId id="2147483694" r:id="rId5"/>
    <p:sldMasterId id="2147483726" r:id="rId6"/>
    <p:sldMasterId id="2147483741" r:id="rId7"/>
  </p:sldMasterIdLst>
  <p:notesMasterIdLst>
    <p:notesMasterId r:id="rId25"/>
  </p:notesMasterIdLst>
  <p:handoutMasterIdLst>
    <p:handoutMasterId r:id="rId26"/>
  </p:handoutMasterIdLst>
  <p:sldIdLst>
    <p:sldId id="268" r:id="rId8"/>
    <p:sldId id="331" r:id="rId9"/>
    <p:sldId id="274" r:id="rId10"/>
    <p:sldId id="275" r:id="rId11"/>
    <p:sldId id="291" r:id="rId12"/>
    <p:sldId id="290" r:id="rId13"/>
    <p:sldId id="292" r:id="rId14"/>
    <p:sldId id="294" r:id="rId15"/>
    <p:sldId id="298" r:id="rId16"/>
    <p:sldId id="295" r:id="rId17"/>
    <p:sldId id="296" r:id="rId18"/>
    <p:sldId id="299" r:id="rId19"/>
    <p:sldId id="300" r:id="rId20"/>
    <p:sldId id="301" r:id="rId21"/>
    <p:sldId id="293" r:id="rId22"/>
    <p:sldId id="332" r:id="rId23"/>
    <p:sldId id="270" r:id="rId24"/>
  </p:sldIdLst>
  <p:sldSz cx="9144000" cy="6858000" type="screen4x3"/>
  <p:notesSz cx="6858000" cy="9144000"/>
  <p:custDataLst>
    <p:tags r:id="rId27"/>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32">
          <p15:clr>
            <a:srgbClr val="A4A3A4"/>
          </p15:clr>
        </p15:guide>
        <p15:guide id="3" orient="horz" pos="907">
          <p15:clr>
            <a:srgbClr val="A4A3A4"/>
          </p15:clr>
        </p15:guide>
        <p15:guide id="4" orient="horz" pos="3950">
          <p15:clr>
            <a:srgbClr val="A4A3A4"/>
          </p15:clr>
        </p15:guide>
        <p15:guide id="5" pos="2880">
          <p15:clr>
            <a:srgbClr val="A4A3A4"/>
          </p15:clr>
        </p15:guide>
        <p15:guide id="6" pos="358">
          <p15:clr>
            <a:srgbClr val="A4A3A4"/>
          </p15:clr>
        </p15:guide>
        <p15:guide id="7"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50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2927" autoAdjust="0"/>
  </p:normalViewPr>
  <p:slideViewPr>
    <p:cSldViewPr snapToGrid="0" snapToObjects="1">
      <p:cViewPr varScale="1">
        <p:scale>
          <a:sx n="62" d="100"/>
          <a:sy n="62" d="100"/>
        </p:scale>
        <p:origin x="1901" y="62"/>
      </p:cViewPr>
      <p:guideLst>
        <p:guide orient="horz" pos="2160"/>
        <p:guide orient="horz" pos="432"/>
        <p:guide orient="horz" pos="907"/>
        <p:guide orient="horz" pos="3950"/>
        <p:guide pos="2880"/>
        <p:guide pos="358"/>
        <p:guide pos="54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customXml" Target="../customXml/item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2.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20EB8F-6F88-4B38-8176-83481B5CE2BA}" type="datetimeFigureOut">
              <a:rPr lang="en-US"/>
              <a:pPr>
                <a:defRPr/>
              </a:pPr>
              <a:t>2/26/2020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AD26949-FC6F-4BBB-9E56-C88739979B7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6EDD88E-EF77-4ECC-9BED-CA5E84F07E3A}" type="datetimeFigureOut">
              <a:rPr lang="en-US"/>
              <a:pPr>
                <a:defRPr/>
              </a:pPr>
              <a:t>2/26/2020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33F0144-3C8F-47CD-836C-9F27BE1F754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strike="noStrike" kern="1200" dirty="0">
                <a:solidFill>
                  <a:schemeClr val="tx1"/>
                </a:solidFill>
                <a:effectLst/>
                <a:latin typeface="+mn-lt"/>
                <a:ea typeface="+mn-ea"/>
                <a:cs typeface="+mn-cs"/>
              </a:rPr>
              <a:t>Materials Needed</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Participant Workbooks</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Flipchart and Markers</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Tape for hanging pictures</a:t>
            </a:r>
            <a:endParaRPr lang="en-US" sz="1200" b="1"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Length of Training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2 Hours</a:t>
            </a:r>
            <a:endParaRPr lang="en-US" sz="1200" b="1"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lvl="0"/>
            <a:r>
              <a:rPr lang="en-US" sz="1200" b="1" u="sng" strike="noStrike" kern="1200" dirty="0">
                <a:solidFill>
                  <a:schemeClr val="tx1"/>
                </a:solidFill>
                <a:effectLst/>
                <a:latin typeface="+mn-lt"/>
                <a:ea typeface="+mn-ea"/>
                <a:cs typeface="+mn-cs"/>
              </a:rPr>
              <a:t>Learning Objectives</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Identify the five steps to problem solving.</a:t>
            </a: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Discuss the steps to effective Problem Solving using real life examples.</a:t>
            </a: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Identify and practice solutions to problem solving based on real life scenarios and classroom scenarios.           </a:t>
            </a:r>
            <a:endParaRPr lang="en-US" sz="1200" b="1"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lvl="0"/>
            <a:r>
              <a:rPr lang="en-US" sz="1200" b="1" u="sng" strike="noStrike" kern="1200" dirty="0">
                <a:solidFill>
                  <a:schemeClr val="tx1"/>
                </a:solidFill>
                <a:effectLst/>
                <a:latin typeface="+mn-lt"/>
                <a:ea typeface="+mn-ea"/>
                <a:cs typeface="+mn-cs"/>
              </a:rPr>
              <a:t>Who Should Participate</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Assistant Managers</a:t>
            </a:r>
            <a:endParaRPr lang="en-US" sz="1200" b="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General Managers</a:t>
            </a:r>
            <a:endParaRPr lang="en-US" sz="1200" b="1"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Exercises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There will be various interactive group exercises through out the module</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Opening Script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Introductions/Session opener pertaining to Problem Solving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the Action Plan at the back of the material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logistics (i.e. cell phones on vibrate, breaks,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learning objectives</a:t>
            </a:r>
          </a:p>
          <a:p>
            <a:endParaRPr lang="en-US" dirty="0"/>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a:t>
            </a:fld>
            <a:endParaRPr lang="en-US" dirty="0"/>
          </a:p>
        </p:txBody>
      </p:sp>
    </p:spTree>
    <p:extLst>
      <p:ext uri="{BB962C8B-B14F-4D97-AF65-F5344CB8AC3E}">
        <p14:creationId xmlns:p14="http://schemas.microsoft.com/office/powerpoint/2010/main" val="335894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3: Brainstorming Ideas</a:t>
            </a:r>
          </a:p>
          <a:p>
            <a:endParaRPr lang="en-US" sz="1200" b="0" u="non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Three: Brainstorm Solutions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“Nothing is more dangerous than an idea when it’s the only one you have.”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have been several studies that show the most significant difference between creative and non-creative people is whether or not they believe they are creative.  So, yes!  You are creative!  Everyone repeat after me, “I am creative!”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we are going to prove how creative we all are and how open our minds are to possibilities.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I’d like each of you to take 5 minutes and create a drawing on the last page of your workbook, using the lines that are already on the page as part of the picture.   When you are finished, tear the page out of your book and bring it to 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Give them 5 minutes to create their drawings, and as they finish tape the drawings up around the room.  Point out the many possibilities that existed within those two lines and discuss how important it is to see possibilities and think outside the box.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that we’ve got those creative juices flowing, we’re going to do some brainstorming.  But first, let’s talk about some guidelines:</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No Judgments</a:t>
            </a:r>
            <a:r>
              <a:rPr lang="en-US" sz="1200" kern="1200" dirty="0">
                <a:solidFill>
                  <a:schemeClr val="tx1"/>
                </a:solidFill>
                <a:effectLst/>
                <a:latin typeface="+mn-lt"/>
                <a:ea typeface="+mn-ea"/>
                <a:cs typeface="+mn-cs"/>
              </a:rPr>
              <a:t> – During the brainstorming we don’t evaluate ideas, we just come up with them.</a:t>
            </a:r>
          </a:p>
          <a:p>
            <a:pPr lvl="0"/>
            <a:r>
              <a:rPr lang="en-US" sz="1200" u="sng" kern="1200" dirty="0">
                <a:solidFill>
                  <a:schemeClr val="tx1"/>
                </a:solidFill>
                <a:effectLst/>
                <a:latin typeface="+mn-lt"/>
                <a:ea typeface="+mn-ea"/>
                <a:cs typeface="+mn-cs"/>
              </a:rPr>
              <a:t>Piggyback on Ideas</a:t>
            </a:r>
            <a:r>
              <a:rPr lang="en-US" sz="1200" kern="1200" dirty="0">
                <a:solidFill>
                  <a:schemeClr val="tx1"/>
                </a:solidFill>
                <a:effectLst/>
                <a:latin typeface="+mn-lt"/>
                <a:ea typeface="+mn-ea"/>
                <a:cs typeface="+mn-cs"/>
              </a:rPr>
              <a:t> – Ideas create more ideas.  </a:t>
            </a:r>
          </a:p>
          <a:p>
            <a:pPr lvl="0"/>
            <a:r>
              <a:rPr lang="en-US" sz="1200" u="sng" kern="1200" dirty="0">
                <a:solidFill>
                  <a:schemeClr val="tx1"/>
                </a:solidFill>
                <a:effectLst/>
                <a:latin typeface="+mn-lt"/>
                <a:ea typeface="+mn-ea"/>
                <a:cs typeface="+mn-cs"/>
              </a:rPr>
              <a:t>Don’t Set Limits</a:t>
            </a:r>
            <a:r>
              <a:rPr lang="en-US" sz="1200" kern="1200" dirty="0">
                <a:solidFill>
                  <a:schemeClr val="tx1"/>
                </a:solidFill>
                <a:effectLst/>
                <a:latin typeface="+mn-lt"/>
                <a:ea typeface="+mn-ea"/>
                <a:cs typeface="+mn-cs"/>
              </a:rPr>
              <a:t> - We will encourage outrageous thinking and put no boundaries on the ideas.</a:t>
            </a:r>
          </a:p>
          <a:p>
            <a:pPr lvl="0"/>
            <a:r>
              <a:rPr lang="en-US" sz="1200" u="sng" kern="1200" dirty="0">
                <a:solidFill>
                  <a:schemeClr val="tx1"/>
                </a:solidFill>
                <a:effectLst/>
                <a:latin typeface="+mn-lt"/>
                <a:ea typeface="+mn-ea"/>
                <a:cs typeface="+mn-cs"/>
              </a:rPr>
              <a:t>Capture All Ideas</a:t>
            </a:r>
            <a:r>
              <a:rPr lang="en-US" sz="1200" kern="1200" dirty="0">
                <a:solidFill>
                  <a:schemeClr val="tx1"/>
                </a:solidFill>
                <a:effectLst/>
                <a:latin typeface="+mn-lt"/>
                <a:ea typeface="+mn-ea"/>
                <a:cs typeface="+mn-cs"/>
              </a:rPr>
              <a:t> – Write down everything.  It may spark additional ideas at a later point.</a:t>
            </a:r>
          </a:p>
          <a:p>
            <a:pPr lvl="0"/>
            <a:r>
              <a:rPr lang="en-US" sz="1200" u="sng" kern="1200" dirty="0">
                <a:solidFill>
                  <a:schemeClr val="tx1"/>
                </a:solidFill>
                <a:effectLst/>
                <a:latin typeface="+mn-lt"/>
                <a:ea typeface="+mn-ea"/>
                <a:cs typeface="+mn-cs"/>
              </a:rPr>
              <a:t>Do Not Discuss</a:t>
            </a:r>
            <a:r>
              <a:rPr lang="en-US" sz="1200" kern="1200" dirty="0">
                <a:solidFill>
                  <a:schemeClr val="tx1"/>
                </a:solidFill>
                <a:effectLst/>
                <a:latin typeface="+mn-lt"/>
                <a:ea typeface="+mn-ea"/>
                <a:cs typeface="+mn-cs"/>
              </a:rPr>
              <a:t> – Again, during the brainstorming session we don’t talk about the pros and cons of ideas.</a:t>
            </a:r>
          </a:p>
          <a:p>
            <a:pPr lvl="0"/>
            <a:r>
              <a:rPr lang="en-US" sz="1200" u="sng" kern="1200" dirty="0">
                <a:solidFill>
                  <a:schemeClr val="tx1"/>
                </a:solidFill>
                <a:effectLst/>
                <a:latin typeface="+mn-lt"/>
                <a:ea typeface="+mn-ea"/>
                <a:cs typeface="+mn-cs"/>
              </a:rPr>
              <a:t>Participate</a:t>
            </a:r>
            <a:r>
              <a:rPr lang="en-US" sz="1200" u="none" kern="1200" dirty="0">
                <a:solidFill>
                  <a:schemeClr val="tx1"/>
                </a:solidFill>
                <a:effectLst/>
                <a:latin typeface="+mn-lt"/>
                <a:ea typeface="+mn-ea"/>
                <a:cs typeface="+mn-cs"/>
              </a:rPr>
              <a:t> – Everyone should be involved in the brainstorming session.</a:t>
            </a:r>
            <a:endParaRPr lang="en-US" sz="1200" u="sng"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sym typeface="Webdings" panose="05030102010509060703" pitchFamily="18" charset="2"/>
              </a:rPr>
              <a:t></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Staffing Exercise</a:t>
            </a:r>
            <a:r>
              <a:rPr lang="en-US" sz="1200" b="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 minutes)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additional “digging” we have determined that the root cause of our staffing problem is lack of applicant flow.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Within your small group, brainstorm as many solutions as you can to the staffing problem. Write down your brainstorming ideas and be prepared to share them with the class.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creative and think outside the box!</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b="0" kern="1200" dirty="0">
                <a:solidFill>
                  <a:schemeClr val="tx1"/>
                </a:solidFill>
                <a:effectLst/>
                <a:latin typeface="+mn-lt"/>
                <a:ea typeface="+mn-ea"/>
                <a:cs typeface="+mn-cs"/>
              </a:rPr>
              <a:t>Have volunteers share their brainstorming and discuss as a whole group.  Write the answers provided on the Flip Chart.</a:t>
            </a: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10</a:t>
            </a:fld>
            <a:endParaRPr lang="en-US" dirty="0"/>
          </a:p>
        </p:txBody>
      </p:sp>
    </p:spTree>
    <p:extLst>
      <p:ext uri="{BB962C8B-B14F-4D97-AF65-F5344CB8AC3E}">
        <p14:creationId xmlns:p14="http://schemas.microsoft.com/office/powerpoint/2010/main" val="279626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4: Execute</a:t>
            </a:r>
          </a:p>
          <a:p>
            <a:endParaRPr lang="en-US" sz="1200" b="0" u="none"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 are no unsolvable problems, only time consuming ones.” </a:t>
            </a:r>
            <a:endParaRPr lang="en-US" sz="10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-James A. Michener</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explored the possibilities, it is time to choose the solution that you feel is the best.  Make a plan to execute that solution and stick to it.</a:t>
            </a:r>
          </a:p>
          <a:p>
            <a:endParaRPr lang="en-US"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effectLst/>
                <a:latin typeface="+mn-lt"/>
                <a:ea typeface="+mn-ea"/>
                <a:cs typeface="+mn-cs"/>
              </a:rPr>
              <a:t>Make a plan and stick to it!</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11</a:t>
            </a:fld>
            <a:endParaRPr lang="en-US" dirty="0"/>
          </a:p>
        </p:txBody>
      </p:sp>
    </p:spTree>
    <p:extLst>
      <p:ext uri="{BB962C8B-B14F-4D97-AF65-F5344CB8AC3E}">
        <p14:creationId xmlns:p14="http://schemas.microsoft.com/office/powerpoint/2010/main" val="4825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4: Execute</a:t>
            </a:r>
          </a:p>
          <a:p>
            <a:endParaRPr lang="en-US" sz="1200" b="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develop a plan, it is important to be thorough.  The plan needs to be implemented step by step.</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Set Timeframes</a:t>
            </a:r>
            <a:endParaRPr lang="en-US" sz="10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how long each task will take</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schedule</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within the allotted time frame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Determine Resources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material and/or equipment needed</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any training needs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people needs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Determine Responsibilities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responsible for each task?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method of follow-up?</a:t>
            </a:r>
          </a:p>
          <a:p>
            <a:r>
              <a:rPr lang="en-US" sz="1200" kern="1200" dirty="0">
                <a:solidFill>
                  <a:schemeClr val="tx1"/>
                </a:solidFill>
                <a:effectLst/>
                <a:latin typeface="+mn-lt"/>
                <a:ea typeface="+mn-ea"/>
                <a:cs typeface="+mn-cs"/>
              </a:rPr>
              <a:t> </a:t>
            </a:r>
          </a:p>
          <a:p>
            <a:pPr lvl="0"/>
            <a:r>
              <a:rPr lang="en-US" sz="1200" b="0" u="sng" kern="1200" dirty="0">
                <a:solidFill>
                  <a:schemeClr val="tx1"/>
                </a:solidFill>
                <a:effectLst/>
                <a:latin typeface="+mn-lt"/>
                <a:ea typeface="+mn-ea"/>
                <a:cs typeface="+mn-cs"/>
              </a:rPr>
              <a:t>Plan Communication</a:t>
            </a:r>
            <a:endParaRPr lang="en-US" sz="16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needs to be involved?</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needs to know?</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best way to communicate the plan?</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b="0" u="sng" kern="1200" dirty="0">
                <a:solidFill>
                  <a:schemeClr val="tx1"/>
                </a:solidFill>
                <a:effectLst/>
                <a:latin typeface="+mn-lt"/>
                <a:ea typeface="+mn-ea"/>
                <a:cs typeface="+mn-cs"/>
              </a:rPr>
              <a:t>Measure Results</a:t>
            </a:r>
            <a:endParaRPr lang="en-US" sz="16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How will I determine if the problem is solved?</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a plan and stick to it!</a:t>
            </a: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12</a:t>
            </a:fld>
            <a:endParaRPr lang="en-US" dirty="0"/>
          </a:p>
        </p:txBody>
      </p:sp>
    </p:spTree>
    <p:extLst>
      <p:ext uri="{BB962C8B-B14F-4D97-AF65-F5344CB8AC3E}">
        <p14:creationId xmlns:p14="http://schemas.microsoft.com/office/powerpoint/2010/main" val="46028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4: Execute - </a:t>
            </a:r>
            <a:r>
              <a:rPr lang="en-US" sz="1200" b="1" u="sng" kern="1200" dirty="0">
                <a:solidFill>
                  <a:schemeClr val="tx1"/>
                </a:solidFill>
                <a:effectLst/>
                <a:latin typeface="+mn-lt"/>
                <a:ea typeface="+mn-ea"/>
                <a:cs typeface="+mn-cs"/>
              </a:rPr>
              <a:t>Brainstorming Exercise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(15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your group’s brainstorming list, and create a plan for the most promising solution.</a:t>
            </a:r>
          </a:p>
          <a:p>
            <a:r>
              <a:rPr lang="en-US" sz="1200" b="1"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Set Timeframes</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Determine Resources </a:t>
            </a:r>
          </a:p>
          <a:p>
            <a:pPr lvl="0"/>
            <a:r>
              <a:rPr lang="en-US" sz="1200" u="sng" kern="1200" dirty="0">
                <a:solidFill>
                  <a:schemeClr val="tx1"/>
                </a:solidFill>
                <a:effectLst/>
                <a:latin typeface="+mn-lt"/>
                <a:ea typeface="+mn-ea"/>
                <a:cs typeface="+mn-cs"/>
              </a:rPr>
              <a:t>Determine Responsibilities </a:t>
            </a:r>
            <a:endParaRPr lang="en-US" sz="1200" kern="1200" dirty="0">
              <a:solidFill>
                <a:schemeClr val="tx1"/>
              </a:solidFill>
              <a:effectLst/>
              <a:latin typeface="+mn-lt"/>
              <a:ea typeface="+mn-ea"/>
              <a:cs typeface="+mn-cs"/>
            </a:endParaRPr>
          </a:p>
          <a:p>
            <a:pPr lvl="0"/>
            <a:r>
              <a:rPr lang="en-US" sz="1200" b="0" u="sng" kern="1200" dirty="0">
                <a:solidFill>
                  <a:schemeClr val="tx1"/>
                </a:solidFill>
                <a:effectLst/>
                <a:latin typeface="+mn-lt"/>
                <a:ea typeface="+mn-ea"/>
                <a:cs typeface="+mn-cs"/>
              </a:rPr>
              <a:t>Plan Communication</a:t>
            </a:r>
            <a:endParaRPr lang="en-US" sz="1200" b="1" kern="1200" dirty="0">
              <a:solidFill>
                <a:schemeClr val="tx1"/>
              </a:solidFill>
              <a:effectLst/>
              <a:latin typeface="+mn-lt"/>
              <a:ea typeface="+mn-ea"/>
              <a:cs typeface="+mn-cs"/>
            </a:endParaRPr>
          </a:p>
          <a:p>
            <a:pPr lvl="0"/>
            <a:r>
              <a:rPr lang="en-US" sz="1200" b="0" u="sng" kern="1200" dirty="0">
                <a:solidFill>
                  <a:schemeClr val="tx1"/>
                </a:solidFill>
                <a:effectLst/>
                <a:latin typeface="+mn-lt"/>
                <a:ea typeface="+mn-ea"/>
                <a:cs typeface="+mn-cs"/>
              </a:rPr>
              <a:t>Measure Results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Have one or two groups volunteer to share their plans and discuss with the entire group.</a:t>
            </a:r>
          </a:p>
        </p:txBody>
      </p:sp>
      <p:sp>
        <p:nvSpPr>
          <p:cNvPr id="4" name="Slide Number Placeholder 3"/>
          <p:cNvSpPr>
            <a:spLocks noGrp="1"/>
          </p:cNvSpPr>
          <p:nvPr>
            <p:ph type="sldNum" sz="quarter" idx="5"/>
          </p:nvPr>
        </p:nvSpPr>
        <p:spPr/>
        <p:txBody>
          <a:bodyPr/>
          <a:lstStyle/>
          <a:p>
            <a:pPr>
              <a:defRPr/>
            </a:pPr>
            <a:fld id="{F33F0144-3C8F-47CD-836C-9F27BE1F7543}" type="slidenum">
              <a:rPr lang="en-US" smtClean="0"/>
              <a:pPr>
                <a:defRPr/>
              </a:pPr>
              <a:t>13</a:t>
            </a:fld>
            <a:endParaRPr lang="en-US" dirty="0"/>
          </a:p>
        </p:txBody>
      </p:sp>
    </p:spTree>
    <p:extLst>
      <p:ext uri="{BB962C8B-B14F-4D97-AF65-F5344CB8AC3E}">
        <p14:creationId xmlns:p14="http://schemas.microsoft.com/office/powerpoint/2010/main" val="405298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5: Measure Results</a:t>
            </a:r>
          </a:p>
          <a:p>
            <a:endParaRPr lang="en-US" sz="1200" b="0" u="none"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“Discipline can be the difference between success and failure.”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 the Problem solved?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the discipline to follow-through on your plan and objectively measure the results.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importantly, have the courage to alter the plan if it isn’t working.  </a:t>
            </a:r>
            <a:endParaRPr lang="en-US" sz="10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Problem solving is a process, not a one-time event.  It is not about “knowing” the right answer. It’s about working your way through the many possibilities to the most effective and efficient solution.</a:t>
            </a:r>
            <a:endParaRPr lang="en-US" sz="16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14</a:t>
            </a:fld>
            <a:endParaRPr lang="en-US" dirty="0"/>
          </a:p>
        </p:txBody>
      </p:sp>
    </p:spTree>
    <p:extLst>
      <p:ext uri="{BB962C8B-B14F-4D97-AF65-F5344CB8AC3E}">
        <p14:creationId xmlns:p14="http://schemas.microsoft.com/office/powerpoint/2010/main" val="95096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Problem Solving </a:t>
            </a:r>
            <a:r>
              <a:rPr lang="en-US" sz="1200" b="1" kern="1200" dirty="0">
                <a:solidFill>
                  <a:schemeClr val="tx1"/>
                </a:solidFill>
                <a:effectLst/>
                <a:latin typeface="+mn-lt"/>
                <a:ea typeface="+mn-ea"/>
                <a:cs typeface="+mn-cs"/>
              </a:rPr>
              <a:t>Summary</a:t>
            </a:r>
            <a:endParaRPr lang="en-US" sz="1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learned that Problem solving is a process with steps that will lead to success.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Ask for volunteers or call on people to review each of the problem solving steps and what’s involved with each.</a:t>
            </a:r>
            <a:endParaRPr lang="en-US" sz="1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Identify</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Set Standards and Identify the Tolerance Level</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Awareness</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Clearly Define the Problem</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Simplify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Determine Root Causes</a:t>
            </a:r>
            <a:endParaRPr lang="en-US" sz="10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Cause vs. Symptom	</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It’s About the Right Data</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Long Term Versus Short Term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Brainstorm Ideas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No Judgments </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Piggyback on Ideas</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Don’t Set Limits </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Capture All Ideas </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Do Not Discuss </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Participate</a:t>
            </a: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Execute</a:t>
            </a:r>
          </a:p>
          <a:p>
            <a:pPr marL="171450" lvl="0" indent="-171450">
              <a:buFont typeface="Arial" panose="020B0604020202020204" pitchFamily="34" charset="0"/>
              <a:buChar char="•"/>
            </a:pPr>
            <a:r>
              <a:rPr lang="en-US" sz="1000" u="none" kern="1200" dirty="0">
                <a:solidFill>
                  <a:schemeClr val="tx1"/>
                </a:solidFill>
                <a:effectLst/>
                <a:latin typeface="+mn-lt"/>
                <a:ea typeface="+mn-ea"/>
                <a:cs typeface="+mn-cs"/>
              </a:rPr>
              <a:t>Set Timeframes</a:t>
            </a:r>
          </a:p>
          <a:p>
            <a:pPr marL="171450" lvl="0" indent="-171450">
              <a:buFont typeface="Arial" panose="020B0604020202020204" pitchFamily="34" charset="0"/>
              <a:buChar char="•"/>
            </a:pPr>
            <a:r>
              <a:rPr lang="en-US" sz="1000" u="none" kern="1200" dirty="0">
                <a:solidFill>
                  <a:schemeClr val="tx1"/>
                </a:solidFill>
                <a:effectLst/>
                <a:latin typeface="+mn-lt"/>
                <a:ea typeface="+mn-ea"/>
                <a:cs typeface="+mn-cs"/>
              </a:rPr>
              <a:t>Determine Resources </a:t>
            </a:r>
          </a:p>
          <a:p>
            <a:pPr marL="171450" lvl="0" indent="-171450">
              <a:buFont typeface="Arial" panose="020B0604020202020204" pitchFamily="34" charset="0"/>
              <a:buChar char="•"/>
            </a:pPr>
            <a:r>
              <a:rPr lang="en-US" sz="1000" u="none" kern="1200" dirty="0">
                <a:solidFill>
                  <a:schemeClr val="tx1"/>
                </a:solidFill>
                <a:effectLst/>
                <a:latin typeface="+mn-lt"/>
                <a:ea typeface="+mn-ea"/>
                <a:cs typeface="+mn-cs"/>
              </a:rPr>
              <a:t>Determine Responsibilities </a:t>
            </a:r>
          </a:p>
          <a:p>
            <a:pPr marL="171450" lvl="0" indent="-171450">
              <a:buFont typeface="Arial" panose="020B0604020202020204" pitchFamily="34" charset="0"/>
              <a:buChar char="•"/>
            </a:pPr>
            <a:r>
              <a:rPr lang="en-US" sz="1000" b="0" u="none" kern="1200" dirty="0">
                <a:solidFill>
                  <a:schemeClr val="tx1"/>
                </a:solidFill>
                <a:effectLst/>
                <a:latin typeface="+mn-lt"/>
                <a:ea typeface="+mn-ea"/>
                <a:cs typeface="+mn-cs"/>
              </a:rPr>
              <a:t>Plan Communication</a:t>
            </a:r>
            <a:endParaRPr lang="en-US" sz="1000" b="1"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0" u="none" kern="1200" dirty="0">
                <a:solidFill>
                  <a:schemeClr val="tx1"/>
                </a:solidFill>
                <a:effectLst/>
                <a:latin typeface="+mn-lt"/>
                <a:ea typeface="+mn-ea"/>
                <a:cs typeface="+mn-cs"/>
              </a:rPr>
              <a:t>Measure Results</a:t>
            </a:r>
            <a:endParaRPr lang="en-US" sz="1000" b="1" u="none"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Measure Results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Is the problem solved?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Follow-through on your plan</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Objectively measure the results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Alter the plan if the outcome isn’t as desired</a:t>
            </a:r>
          </a:p>
          <a:p>
            <a:r>
              <a:rPr lang="en-US" sz="12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to work the process when you come across a problem.  </a:t>
            </a:r>
            <a:endParaRPr lang="en-US" sz="10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a:t>
            </a:r>
            <a:endParaRPr lang="en-US" sz="16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“Being successful doesn’t mean that you don’t have problems; It means that you know how to solve them.”</a:t>
            </a:r>
            <a:endParaRPr lang="en-US" sz="16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15</a:t>
            </a:fld>
            <a:endParaRPr lang="en-US" dirty="0"/>
          </a:p>
        </p:txBody>
      </p:sp>
    </p:spTree>
    <p:extLst>
      <p:ext uri="{BB962C8B-B14F-4D97-AF65-F5344CB8AC3E}">
        <p14:creationId xmlns:p14="http://schemas.microsoft.com/office/powerpoint/2010/main" val="291247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a:t>
            </a:r>
          </a:p>
          <a:p>
            <a:endParaRPr lang="en-US" dirty="0"/>
          </a:p>
          <a:p>
            <a:r>
              <a:rPr lang="en-US" dirty="0"/>
              <a:t>Let’s review the work you</a:t>
            </a:r>
            <a:r>
              <a:rPr lang="en-US" baseline="0" dirty="0"/>
              <a:t> will do with your GM on putting the information you learned today into use. This chart is on the back page of your participant’s guide. </a:t>
            </a:r>
            <a:endParaRPr lang="en-US" dirty="0"/>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16</a:t>
            </a:fld>
            <a:endParaRPr lang="en-US" dirty="0"/>
          </a:p>
        </p:txBody>
      </p:sp>
    </p:spTree>
    <p:extLst>
      <p:ext uri="{BB962C8B-B14F-4D97-AF65-F5344CB8AC3E}">
        <p14:creationId xmlns:p14="http://schemas.microsoft.com/office/powerpoint/2010/main" val="278621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2">
            <a:extLst>
              <a:ext uri="{FF2B5EF4-FFF2-40B4-BE49-F238E27FC236}">
                <a16:creationId xmlns:a16="http://schemas.microsoft.com/office/drawing/2014/main" id="{3CD93DDE-E3F9-4D70-94BF-4E94E4411E64}"/>
              </a:ext>
            </a:extLst>
          </p:cNvPr>
          <p:cNvSpPr>
            <a:spLocks noGrp="1" noChangeArrowheads="1"/>
          </p:cNvSpPr>
          <p:nvPr>
            <p:ph type="body" idx="1"/>
          </p:nvPr>
        </p:nvSpPr>
        <p:spPr bwMode="auto">
          <a:xfrm>
            <a:off x="393700" y="4179888"/>
            <a:ext cx="6111875"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300"/>
          </a:p>
          <a:p>
            <a:pPr>
              <a:lnSpc>
                <a:spcPct val="150000"/>
              </a:lnSpc>
              <a:spcBef>
                <a:spcPct val="0"/>
              </a:spcBef>
            </a:pPr>
            <a:r>
              <a:rPr lang="en-US" altLang="en-US" b="1">
                <a:latin typeface="Arial" panose="020B0604020202020204" pitchFamily="34" charset="0"/>
                <a:cs typeface="Arial" panose="020B0604020202020204" pitchFamily="34" charset="0"/>
              </a:rPr>
              <a:t>Please note: </a:t>
            </a:r>
            <a:r>
              <a:rPr lang="en-US" altLang="en-US">
                <a:latin typeface="Arial" panose="020B0604020202020204" pitchFamily="34" charset="0"/>
                <a:cs typeface="Arial" panose="020B0604020202020204" pitchFamily="34" charset="0"/>
              </a:rPr>
              <a:t>This module contains an example of a recently updated employment related tool used by Arby’s Restaurant Group, Inc. (“ARG”) in the operation of its company-owned restaurants.  We are providing this information only for informational purposes to be used as a tool to assist you with your business.  You are not required to use this information.  These tools are specifically geared for ARG’s business needs, and your needs and business and legal requirements may vary.  ARG does not guarantee that your use of this information will alter your results, economically or otherwise.</a:t>
            </a:r>
          </a:p>
          <a:p>
            <a:pPr>
              <a:lnSpc>
                <a:spcPct val="150000"/>
              </a:lnSpc>
              <a:spcBef>
                <a:spcPct val="0"/>
              </a:spcBef>
            </a:pPr>
            <a:r>
              <a:rPr lang="en-US" altLang="en-US">
                <a:latin typeface="Arial" panose="020B0604020202020204" pitchFamily="34" charset="0"/>
                <a:cs typeface="Arial" panose="020B0604020202020204" pitchFamily="34" charset="0"/>
              </a:rPr>
              <a:t>By receiving this information, you confirm that you are an independent contractor, and we are not your partner, joint venture or joint employer, nor are you our employee.  Additional tools that may work for your organization are available through a variety of sources including consultants, periodicals and books, and software.  In addition, small business owners should have their company’s hiring practices and assessment processes, including training of manager and employees, reviewed by a qualified attorney and/or consultant.  It is your responsibility to ensure that some or all action items described in this document are permitted under your applicable state law. </a:t>
            </a:r>
          </a:p>
          <a:p>
            <a:pPr algn="r">
              <a:lnSpc>
                <a:spcPct val="150000"/>
              </a:lnSpc>
              <a:spcBef>
                <a:spcPct val="0"/>
              </a:spcBef>
            </a:pPr>
            <a:r>
              <a:rPr lang="en-US" altLang="en-US">
                <a:latin typeface="Arial" panose="020B0604020202020204" pitchFamily="34" charset="0"/>
                <a:cs typeface="Arial" panose="020B0604020202020204" pitchFamily="34" charset="0"/>
              </a:rPr>
              <a:t>4-2016</a:t>
            </a:r>
          </a:p>
        </p:txBody>
      </p:sp>
      <p:sp>
        <p:nvSpPr>
          <p:cNvPr id="25603" name="Slide Number Placeholder 3">
            <a:extLst>
              <a:ext uri="{FF2B5EF4-FFF2-40B4-BE49-F238E27FC236}">
                <a16:creationId xmlns:a16="http://schemas.microsoft.com/office/drawing/2014/main" id="{544FD1CA-54BF-445F-8A46-AEE503ED5358}"/>
              </a:ext>
            </a:extLst>
          </p:cNvPr>
          <p:cNvSpPr>
            <a:spLocks noGrp="1" noChangeArrowheads="1"/>
          </p:cNvSpPr>
          <p:nvPr>
            <p:ph type="sldNum" sz="quarter" idx="5"/>
          </p:nvPr>
        </p:nvSpPr>
        <p:spPr bwMode="auto">
          <a:xfrm>
            <a:off x="3711575" y="8574088"/>
            <a:ext cx="3043238" cy="46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BFE818E-B041-44DE-A89E-E1949A7E615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Curriculum</a:t>
            </a:r>
          </a:p>
          <a:p>
            <a:endParaRPr lang="en-US" dirty="0"/>
          </a:p>
          <a:p>
            <a:r>
              <a:rPr lang="en-US" dirty="0"/>
              <a:t>This course is a part of the LEAD curriculum.  Curriculum includes:</a:t>
            </a:r>
          </a:p>
          <a:p>
            <a:endParaRPr lang="en-US" dirty="0"/>
          </a:p>
          <a:p>
            <a:r>
              <a:rPr lang="en-US" b="1" dirty="0"/>
              <a:t>L</a:t>
            </a:r>
            <a:r>
              <a:rPr lang="en-US" dirty="0"/>
              <a:t>earn – LEAD modules, training programs</a:t>
            </a:r>
          </a:p>
          <a:p>
            <a:r>
              <a:rPr lang="en-US" b="1" dirty="0"/>
              <a:t>E</a:t>
            </a:r>
            <a:r>
              <a:rPr lang="en-US" dirty="0"/>
              <a:t>xperience – Experience toolkit</a:t>
            </a:r>
          </a:p>
          <a:p>
            <a:r>
              <a:rPr lang="en-US" b="1" dirty="0"/>
              <a:t>A</a:t>
            </a:r>
            <a:r>
              <a:rPr lang="en-US" dirty="0"/>
              <a:t>ssess – Next level assessments</a:t>
            </a:r>
          </a:p>
          <a:p>
            <a:r>
              <a:rPr lang="en-US" b="1" dirty="0"/>
              <a:t>D</a:t>
            </a:r>
            <a:r>
              <a:rPr lang="en-US" dirty="0"/>
              <a:t>evelop – Development review process</a:t>
            </a:r>
          </a:p>
          <a:p>
            <a:endParaRPr lang="en-US" dirty="0"/>
          </a:p>
        </p:txBody>
      </p:sp>
      <p:sp>
        <p:nvSpPr>
          <p:cNvPr id="4" name="Slide Number Placeholder 3"/>
          <p:cNvSpPr>
            <a:spLocks noGrp="1"/>
          </p:cNvSpPr>
          <p:nvPr>
            <p:ph type="sldNum" sz="quarter" idx="10"/>
          </p:nvPr>
        </p:nvSpPr>
        <p:spPr/>
        <p:txBody>
          <a:bodyPr/>
          <a:lstStyle/>
          <a:p>
            <a:pPr>
              <a:defRPr/>
            </a:pPr>
            <a:fld id="{EB92BC70-AB2A-664D-941B-B158951DA429}" type="slidenum">
              <a:rPr lang="en-US" altLang="en-US" smtClean="0"/>
              <a:pPr>
                <a:defRPr/>
              </a:pPr>
              <a:t>3</a:t>
            </a:fld>
            <a:endParaRPr lang="en-US" altLang="en-US" dirty="0"/>
          </a:p>
        </p:txBody>
      </p:sp>
    </p:spTree>
    <p:extLst>
      <p:ext uri="{BB962C8B-B14F-4D97-AF65-F5344CB8AC3E}">
        <p14:creationId xmlns:p14="http://schemas.microsoft.com/office/powerpoint/2010/main" val="355458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Envelope Exercise Icebreaker </a:t>
            </a:r>
            <a:r>
              <a:rPr lang="en-US" b="0" i="1" dirty="0"/>
              <a:t>– 5 minutes</a:t>
            </a:r>
          </a:p>
          <a:p>
            <a:endParaRPr lang="en-US" dirty="0"/>
          </a:p>
          <a:p>
            <a:r>
              <a:rPr lang="en-US" sz="1200" b="0" u="sng" kern="1200" dirty="0">
                <a:solidFill>
                  <a:schemeClr val="tx1"/>
                </a:solidFill>
                <a:effectLst/>
                <a:latin typeface="+mn-lt"/>
                <a:ea typeface="+mn-ea"/>
                <a:cs typeface="+mn-cs"/>
              </a:rPr>
              <a:t>Leader Instructions:</a:t>
            </a:r>
            <a:endParaRPr lang="en-US" sz="20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Have participants turn to the exercise in their workbook.</a:t>
            </a:r>
            <a:endParaRPr lang="en-US" sz="20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4000" b="1" kern="1200" dirty="0">
              <a:solidFill>
                <a:schemeClr val="tx1"/>
              </a:solidFill>
              <a:effectLst/>
              <a:latin typeface="+mn-lt"/>
              <a:ea typeface="+mn-ea"/>
              <a:cs typeface="+mn-cs"/>
            </a:endParaRPr>
          </a:p>
          <a:p>
            <a:r>
              <a:rPr lang="en-US" sz="1200" b="0" u="sng" kern="1200" dirty="0">
                <a:solidFill>
                  <a:schemeClr val="tx1"/>
                </a:solidFill>
                <a:effectLst/>
                <a:latin typeface="+mn-lt"/>
                <a:ea typeface="+mn-ea"/>
                <a:cs typeface="+mn-cs"/>
              </a:rPr>
              <a:t>Tell the class:</a:t>
            </a:r>
            <a:endParaRPr lang="en-US" sz="20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Here are the rules:</a:t>
            </a:r>
            <a:endParaRPr lang="en-US" sz="20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Draw the following diagram. </a:t>
            </a:r>
            <a:endParaRPr lang="en-US" sz="20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Do not take the pen or pencil off of the paper. </a:t>
            </a:r>
            <a:endParaRPr lang="en-US" sz="20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Do not cross over any line.</a:t>
            </a:r>
            <a:endParaRPr lang="en-US" sz="20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Do not go over the same line twice.</a:t>
            </a:r>
            <a:endParaRPr lang="en-US" sz="20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When you have solved the problem, raise your hand.</a:t>
            </a:r>
          </a:p>
          <a:p>
            <a:pPr lvl="0"/>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b="0" kern="1200" dirty="0">
                <a:solidFill>
                  <a:schemeClr val="tx1"/>
                </a:solidFill>
                <a:effectLst/>
                <a:latin typeface="+mn-lt"/>
                <a:ea typeface="+mn-ea"/>
                <a:cs typeface="+mn-cs"/>
              </a:rPr>
              <a:t>If no group has solved the problem within 5 minutes, share the answer on the </a:t>
            </a:r>
            <a:r>
              <a:rPr lang="en-US" sz="1200" b="0" kern="1200">
                <a:solidFill>
                  <a:schemeClr val="tx1"/>
                </a:solidFill>
                <a:effectLst/>
                <a:latin typeface="+mn-lt"/>
                <a:ea typeface="+mn-ea"/>
                <a:cs typeface="+mn-cs"/>
              </a:rPr>
              <a:t>next slide.  </a:t>
            </a:r>
            <a:r>
              <a:rPr lang="en-US" sz="1200" b="0" kern="1200" dirty="0">
                <a:solidFill>
                  <a:schemeClr val="tx1"/>
                </a:solidFill>
                <a:effectLst/>
                <a:latin typeface="+mn-lt"/>
                <a:ea typeface="+mn-ea"/>
                <a:cs typeface="+mn-cs"/>
              </a:rPr>
              <a:t>Discuss the exercise with the group.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71EB7-D7A9-4598-A77B-88238C2DB8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1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Envelope Exercise Icebreaker </a:t>
            </a:r>
            <a:r>
              <a:rPr lang="en-US" b="0" i="1" dirty="0"/>
              <a:t>– Answer</a:t>
            </a:r>
          </a:p>
          <a:p>
            <a:endParaRPr lang="en-US" dirty="0"/>
          </a:p>
          <a:p>
            <a:r>
              <a:rPr lang="en-US" sz="1200" b="0" kern="1200" dirty="0">
                <a:solidFill>
                  <a:schemeClr val="tx1"/>
                </a:solidFill>
                <a:effectLst/>
                <a:latin typeface="+mn-lt"/>
                <a:ea typeface="+mn-ea"/>
                <a:cs typeface="+mn-cs"/>
              </a:rPr>
              <a:t>This exercise shows that sometimes it is necessary to think outside of the box when trying to solve a difficult problem.</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Being successful doesn’t mean that you don’t have problems; it means that you know how to solve them.”</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71EB7-D7A9-4598-A77B-88238C2DB8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3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a:t>
            </a:r>
          </a:p>
          <a:p>
            <a:endParaRPr lang="en-US" sz="1200" b="0" u="non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Unfortunately, we all have come across problems in our workplace at one time or another.  The problems can be large or small, easy or difficult, but no matter what the problems are, an important skill every employee needs is the ability to solve them.</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Today we are going to discuss the process of problem solving.  From identifying the problem to measuring the solution, we are going to dig deep into the steps to solving a problem.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the 5 steps for Problem Solving:</a:t>
            </a:r>
          </a:p>
          <a:p>
            <a:pPr marL="228600" lvl="0" indent="-228600">
              <a:buFont typeface="+mj-lt"/>
              <a:buAutoNum type="arabicPeriod"/>
            </a:pPr>
            <a:r>
              <a:rPr lang="en-US" sz="1200" kern="1200" dirty="0">
                <a:solidFill>
                  <a:schemeClr val="tx1"/>
                </a:solidFill>
                <a:effectLst/>
                <a:latin typeface="+mn-lt"/>
                <a:ea typeface="+mn-ea"/>
                <a:cs typeface="+mn-cs"/>
              </a:rPr>
              <a:t>Identify</a:t>
            </a:r>
          </a:p>
          <a:p>
            <a:pPr marL="228600" lvl="0" indent="-228600">
              <a:buFont typeface="+mj-lt"/>
              <a:buAutoNum type="arabicPeriod"/>
            </a:pPr>
            <a:r>
              <a:rPr lang="en-US" sz="1200" kern="1200" dirty="0">
                <a:solidFill>
                  <a:schemeClr val="tx1"/>
                </a:solidFill>
                <a:effectLst/>
                <a:latin typeface="+mn-lt"/>
                <a:ea typeface="+mn-ea"/>
                <a:cs typeface="+mn-cs"/>
              </a:rPr>
              <a:t>Determine Root Causes</a:t>
            </a:r>
          </a:p>
          <a:p>
            <a:pPr marL="228600" lvl="0" indent="-228600">
              <a:buFont typeface="+mj-lt"/>
              <a:buAutoNum type="arabicPeriod"/>
            </a:pPr>
            <a:r>
              <a:rPr lang="en-US" sz="1200" kern="1200" dirty="0">
                <a:solidFill>
                  <a:schemeClr val="tx1"/>
                </a:solidFill>
                <a:effectLst/>
                <a:latin typeface="+mn-lt"/>
                <a:ea typeface="+mn-ea"/>
                <a:cs typeface="+mn-cs"/>
              </a:rPr>
              <a:t>Brainstorm Ideas</a:t>
            </a:r>
          </a:p>
          <a:p>
            <a:pPr marL="228600" lvl="0" indent="-228600">
              <a:buFont typeface="+mj-lt"/>
              <a:buAutoNum type="arabicPeriod"/>
            </a:pPr>
            <a:r>
              <a:rPr lang="en-US" sz="1200" kern="1200" dirty="0">
                <a:solidFill>
                  <a:schemeClr val="tx1"/>
                </a:solidFill>
                <a:effectLst/>
                <a:latin typeface="+mn-lt"/>
                <a:ea typeface="+mn-ea"/>
                <a:cs typeface="+mn-cs"/>
              </a:rPr>
              <a:t>Execute</a:t>
            </a:r>
          </a:p>
          <a:p>
            <a:pPr marL="228600" lvl="0" indent="-228600">
              <a:buFont typeface="+mj-lt"/>
              <a:buAutoNum type="arabicPeriod"/>
            </a:pPr>
            <a:r>
              <a:rPr lang="en-US" sz="1200" kern="1200" dirty="0">
                <a:solidFill>
                  <a:schemeClr val="tx1"/>
                </a:solidFill>
                <a:effectLst/>
                <a:latin typeface="+mn-lt"/>
                <a:ea typeface="+mn-ea"/>
                <a:cs typeface="+mn-cs"/>
              </a:rPr>
              <a:t>Measure Results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I’d like you each to take a moment and identify a problem that you are working to resolve in your work place.  Throughout this workshop, as we work through the process of problem solving, we will be using your examples.  We will be discussing the Five Steps in the problem solving process.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Have the class identify a problem that they are currently working on and write it on the bottom of page 1.</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6</a:t>
            </a:fld>
            <a:endParaRPr lang="en-US" dirty="0"/>
          </a:p>
        </p:txBody>
      </p:sp>
    </p:spTree>
    <p:extLst>
      <p:ext uri="{BB962C8B-B14F-4D97-AF65-F5344CB8AC3E}">
        <p14:creationId xmlns:p14="http://schemas.microsoft.com/office/powerpoint/2010/main" val="198844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1: Identify</a:t>
            </a:r>
          </a:p>
          <a:p>
            <a:endParaRPr lang="en-US" sz="1200" b="0" u="non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b="0" kern="1200" dirty="0">
                <a:solidFill>
                  <a:schemeClr val="tx1"/>
                </a:solidFill>
                <a:effectLst/>
                <a:latin typeface="+mn-lt"/>
                <a:ea typeface="+mn-ea"/>
                <a:cs typeface="+mn-cs"/>
              </a:rPr>
              <a:t>Each step will have a quote from a notable person.  Ask a different volunteer to read the quote aloud.</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problem is not that there are problems.  The problem is expecting otherwise and thinking that having problems is a problem.”</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-Theodore Rubin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start at the beginning.  How do you know when you have a problem?  In order to know you have a problem, you have to have predetermined standards: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Instruct participants to write the standards in their book in the corresponding blanks.</a:t>
            </a:r>
          </a:p>
          <a:p>
            <a:endParaRPr lang="en-US" sz="1200" b="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Set Standards and Identify the Tolerance Level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Know what it looks and feels like when things are going well.  Also, what is the acceptable measure of variation from the standards?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a goal for cash +/- is zero, but we agree that a tolerance of 10 cents +/- per $100 is an acceptable standard.  So, when those standards are not being met – and the variation to standard is greater than the agreed upon tolerance, there is a problem. The identifiers that you use for determining if there is a problem are not always numerical.  They could be visual signs, sounds, actions and behaviors, or even smells.  We know when our products are prepared correctly. When the color is too dark or too light, we have a problem.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Awareness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to identifying problems is to be aware. Know what is happening around you and don’t procrastinate if something is falling below expected standards. Most problems don’t start out at the crisis stage; they start out small and grow in size and urgency when they are not addressed at an early stage.  Think about what happens when you don’t identify a problem until it is critical. You are no longer able to work on solving the problem; you are too busy dealing with the impact of the problem. For example, when your boat has a small leak, you can fix the leak, but when your boat has a huge hole and is taking on water at a rapid rate, you must concentrate on bailing out the water, not on fixing the leak. </a:t>
            </a:r>
            <a:r>
              <a:rPr lang="en-US" sz="1200" b="1" i="1" kern="1200" dirty="0">
                <a:solidFill>
                  <a:schemeClr val="tx1"/>
                </a:solidFill>
                <a:effectLst/>
                <a:latin typeface="+mn-lt"/>
                <a:ea typeface="+mn-ea"/>
                <a:cs typeface="+mn-cs"/>
              </a:rPr>
              <a:t>“A problem well stated is a problem half solved.”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Clearly Define the Problem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of the identification of a problem is to clearly define the problem. It is important to use your standards to clearly describe why you have a problem.</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Simplify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the problem in one sentence and be specific. The more people who understand the problem, the more resources you will have for solving the problem.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a:t>
            </a:r>
          </a:p>
          <a:p>
            <a:r>
              <a:rPr lang="en-US" sz="1200" kern="1200" dirty="0">
                <a:solidFill>
                  <a:schemeClr val="tx1"/>
                </a:solidFill>
                <a:effectLst/>
                <a:latin typeface="+mn-lt"/>
                <a:ea typeface="+mn-ea"/>
                <a:cs typeface="+mn-cs"/>
              </a:rPr>
              <a:t>The Turnover of our closing team members is 180% versus a turnover rate of 100% for the rest of the team.</a:t>
            </a: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7</a:t>
            </a:fld>
            <a:endParaRPr lang="en-US" dirty="0"/>
          </a:p>
        </p:txBody>
      </p:sp>
    </p:spTree>
    <p:extLst>
      <p:ext uri="{BB962C8B-B14F-4D97-AF65-F5344CB8AC3E}">
        <p14:creationId xmlns:p14="http://schemas.microsoft.com/office/powerpoint/2010/main" val="206699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Steps to Problem Solving – Step 2: Determine Root Causes</a:t>
            </a:r>
          </a:p>
          <a:p>
            <a:endParaRPr lang="en-US" sz="1200" b="0" u="none"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“Problems are only opportunities in work clothes.”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 Henry Kaiser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mn-lt"/>
                <a:ea typeface="+mn-ea"/>
                <a:cs typeface="+mn-cs"/>
              </a:rPr>
              <a:t>Cause vs. Symptom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perhaps the most critical step to solving a problem. You must know the difference between a cause and a symptom.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I have a cold and treat my cough with cough syrup, have I solved the problem?  No, I’ve only treated the symptom and the cough/cold will come back.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were looking for the root cause, you would need to determine how you caught the cold in the first place. If you caught the cold by going outside with wet hair in the winter, you would need to stop doing that, or you will continue to catch a cold.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step is </a:t>
            </a:r>
            <a:r>
              <a:rPr lang="en-US" sz="1200" u="sng" kern="1200" dirty="0">
                <a:solidFill>
                  <a:schemeClr val="tx1"/>
                </a:solidFill>
                <a:effectLst/>
                <a:latin typeface="+mn-lt"/>
                <a:ea typeface="+mn-ea"/>
                <a:cs typeface="+mn-cs"/>
              </a:rPr>
              <a:t>critical</a:t>
            </a:r>
            <a:r>
              <a:rPr lang="en-US" sz="1200" kern="1200" dirty="0">
                <a:solidFill>
                  <a:schemeClr val="tx1"/>
                </a:solidFill>
                <a:effectLst/>
                <a:latin typeface="+mn-lt"/>
                <a:ea typeface="+mn-ea"/>
                <a:cs typeface="+mn-cs"/>
              </a:rPr>
              <a:t> - if you take care of the symptom and not the root cause, the problem will just keep coming back.  </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It’s About the Right Data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another example – You walk into a restaurant during the dinner hour. The dining room is a mess, service is slow and you don’t see a manager. When you ask to see the manager, the team member tells you that they had to run to another restaurant because they were out of cups.  When the manager gets back with the cups, they say, “Problem solved”.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Lead a discussion on the possible root cause of this problem and why it is so important to solve the problem at the root cause, versus the symptom (ran out of cups over dinner).  Possible root causes might be: inaccurate projections, poor ordering, not using pre-rush checklist, the storeroom is unorganized and therefore we don’t have any idea what supplies we have.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about getting the right data.  Dig deep and keep peeling away the layers until you get down to the real issue.  </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Long Term Versus Short Term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your goal is to solve this problem for the long term, not the short term.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treat symptoms – the problems always come back!</a:t>
            </a:r>
          </a:p>
        </p:txBody>
      </p:sp>
      <p:sp>
        <p:nvSpPr>
          <p:cNvPr id="4" name="Slide Number Placeholder 3"/>
          <p:cNvSpPr>
            <a:spLocks noGrp="1"/>
          </p:cNvSpPr>
          <p:nvPr>
            <p:ph type="sldNum" sz="quarter" idx="10"/>
          </p:nvPr>
        </p:nvSpPr>
        <p:spPr/>
        <p:txBody>
          <a:bodyPr/>
          <a:lstStyle/>
          <a:p>
            <a:pPr>
              <a:defRPr/>
            </a:pPr>
            <a:fld id="{F33F0144-3C8F-47CD-836C-9F27BE1F7543}" type="slidenum">
              <a:rPr lang="en-US" smtClean="0"/>
              <a:pPr>
                <a:defRPr/>
              </a:pPr>
              <a:t>8</a:t>
            </a:fld>
            <a:endParaRPr lang="en-US" dirty="0"/>
          </a:p>
        </p:txBody>
      </p:sp>
    </p:spTree>
    <p:extLst>
      <p:ext uri="{BB962C8B-B14F-4D97-AF65-F5344CB8AC3E}">
        <p14:creationId xmlns:p14="http://schemas.microsoft.com/office/powerpoint/2010/main" val="214550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sym typeface="Webdings" panose="05030102010509060703" pitchFamily="18" charset="2"/>
              </a:rPr>
              <a:t></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Staffing Exercise</a:t>
            </a:r>
            <a:r>
              <a:rPr lang="en-US" sz="1200" b="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(15 minutes)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Divide the class into groups of 2 - 3.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Read the following problem out loud to the class: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Our problem is staffing. Each week there are several shifts that are left open on the schedule.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what the potential root causes of this problem may be and what additional information you would need in order to determine the root cause.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prepared to share your answers with the class.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TRAINER NOTE</a:t>
            </a:r>
          </a:p>
          <a:p>
            <a:r>
              <a:rPr lang="en-US" sz="1200" kern="1200" dirty="0">
                <a:solidFill>
                  <a:schemeClr val="tx1"/>
                </a:solidFill>
                <a:effectLst/>
                <a:latin typeface="+mn-lt"/>
                <a:ea typeface="+mn-ea"/>
                <a:cs typeface="+mn-cs"/>
              </a:rPr>
              <a:t>Have volunteers share their root causes and discuss as a whole group, potential answers are listed below.  Write the answers provided on the Flip Chart.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Potential Root Causes: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 enough applications</a:t>
            </a:r>
          </a:p>
          <a:p>
            <a:pPr lvl="0"/>
            <a:r>
              <a:rPr lang="en-US" sz="1200" kern="1200" dirty="0">
                <a:solidFill>
                  <a:schemeClr val="tx1"/>
                </a:solidFill>
                <a:effectLst/>
                <a:latin typeface="+mn-lt"/>
                <a:ea typeface="+mn-ea"/>
                <a:cs typeface="+mn-cs"/>
              </a:rPr>
              <a:t>Poor interviewing skills</a:t>
            </a:r>
          </a:p>
          <a:p>
            <a:pPr lvl="0"/>
            <a:r>
              <a:rPr lang="en-US" sz="1200" kern="1200" dirty="0">
                <a:solidFill>
                  <a:schemeClr val="tx1"/>
                </a:solidFill>
                <a:effectLst/>
                <a:latin typeface="+mn-lt"/>
                <a:ea typeface="+mn-ea"/>
                <a:cs typeface="+mn-cs"/>
              </a:rPr>
              <a:t>High turnover</a:t>
            </a:r>
          </a:p>
          <a:p>
            <a:pPr lvl="0"/>
            <a:r>
              <a:rPr lang="en-US" sz="1200" kern="1200" dirty="0">
                <a:solidFill>
                  <a:schemeClr val="tx1"/>
                </a:solidFill>
                <a:effectLst/>
                <a:latin typeface="+mn-lt"/>
                <a:ea typeface="+mn-ea"/>
                <a:cs typeface="+mn-cs"/>
              </a:rPr>
              <a:t>Lack of training </a:t>
            </a:r>
          </a:p>
          <a:p>
            <a:pPr lvl="0"/>
            <a:r>
              <a:rPr lang="en-US" sz="1200" kern="1200" dirty="0">
                <a:solidFill>
                  <a:schemeClr val="tx1"/>
                </a:solidFill>
                <a:effectLst/>
                <a:latin typeface="+mn-lt"/>
                <a:ea typeface="+mn-ea"/>
                <a:cs typeface="+mn-cs"/>
              </a:rPr>
              <a:t>No action on applications</a:t>
            </a:r>
          </a:p>
          <a:p>
            <a:pPr lvl="0"/>
            <a:r>
              <a:rPr lang="en-US" sz="1200" kern="1200" dirty="0">
                <a:solidFill>
                  <a:schemeClr val="tx1"/>
                </a:solidFill>
                <a:effectLst/>
                <a:latin typeface="+mn-lt"/>
                <a:ea typeface="+mn-ea"/>
                <a:cs typeface="+mn-cs"/>
              </a:rPr>
              <a:t>Not enough applicants for the right time of the day (need nights and we get all day applications)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Information We Need to Gather to Determine the Root Cause: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Turnover </a:t>
            </a:r>
          </a:p>
          <a:p>
            <a:pPr lvl="0"/>
            <a:r>
              <a:rPr lang="en-US" sz="1200" kern="1200" dirty="0">
                <a:solidFill>
                  <a:schemeClr val="tx1"/>
                </a:solidFill>
                <a:effectLst/>
                <a:latin typeface="+mn-lt"/>
                <a:ea typeface="+mn-ea"/>
                <a:cs typeface="+mn-cs"/>
              </a:rPr>
              <a:t>Number of applications received last 3 months</a:t>
            </a:r>
          </a:p>
          <a:p>
            <a:pPr lvl="0"/>
            <a:r>
              <a:rPr lang="en-US" sz="1200" kern="1200" dirty="0">
                <a:solidFill>
                  <a:schemeClr val="tx1"/>
                </a:solidFill>
                <a:effectLst/>
                <a:latin typeface="+mn-lt"/>
                <a:ea typeface="+mn-ea"/>
                <a:cs typeface="+mn-cs"/>
              </a:rPr>
              <a:t>Number of hires in the last 3 months</a:t>
            </a:r>
          </a:p>
          <a:p>
            <a:pPr lvl="0"/>
            <a:r>
              <a:rPr lang="en-US" sz="1200" kern="1200" dirty="0">
                <a:solidFill>
                  <a:schemeClr val="tx1"/>
                </a:solidFill>
                <a:effectLst/>
                <a:latin typeface="+mn-lt"/>
                <a:ea typeface="+mn-ea"/>
                <a:cs typeface="+mn-cs"/>
              </a:rPr>
              <a:t>Exit interviews</a:t>
            </a:r>
          </a:p>
          <a:p>
            <a:pPr lvl="0"/>
            <a:r>
              <a:rPr lang="en-US" sz="1200" kern="1200" dirty="0">
                <a:solidFill>
                  <a:schemeClr val="tx1"/>
                </a:solidFill>
                <a:effectLst/>
                <a:latin typeface="+mn-lt"/>
                <a:ea typeface="+mn-ea"/>
                <a:cs typeface="+mn-cs"/>
              </a:rPr>
              <a:t>Analysis of training</a:t>
            </a:r>
          </a:p>
          <a:p>
            <a:pPr lvl="0"/>
            <a:r>
              <a:rPr lang="en-US" sz="1200" kern="1200" dirty="0">
                <a:solidFill>
                  <a:schemeClr val="tx1"/>
                </a:solidFill>
                <a:effectLst/>
                <a:latin typeface="+mn-lt"/>
                <a:ea typeface="+mn-ea"/>
                <a:cs typeface="+mn-cs"/>
              </a:rPr>
              <a:t>Who is hiring and how is the quality of their hires</a:t>
            </a:r>
          </a:p>
          <a:p>
            <a:pPr lvl="0"/>
            <a:r>
              <a:rPr lang="en-US" sz="1200" kern="1200" dirty="0">
                <a:solidFill>
                  <a:schemeClr val="tx1"/>
                </a:solidFill>
                <a:effectLst/>
                <a:latin typeface="+mn-lt"/>
                <a:ea typeface="+mn-ea"/>
                <a:cs typeface="+mn-cs"/>
              </a:rPr>
              <a:t>Any recruiting efforts</a:t>
            </a:r>
          </a:p>
          <a:p>
            <a:endParaRPr lang="en-US" dirty="0"/>
          </a:p>
        </p:txBody>
      </p:sp>
      <p:sp>
        <p:nvSpPr>
          <p:cNvPr id="4" name="Slide Number Placeholder 3"/>
          <p:cNvSpPr>
            <a:spLocks noGrp="1"/>
          </p:cNvSpPr>
          <p:nvPr>
            <p:ph type="sldNum" sz="quarter" idx="5"/>
          </p:nvPr>
        </p:nvSpPr>
        <p:spPr/>
        <p:txBody>
          <a:bodyPr/>
          <a:lstStyle/>
          <a:p>
            <a:pPr>
              <a:defRPr/>
            </a:pPr>
            <a:fld id="{F33F0144-3C8F-47CD-836C-9F27BE1F7543}" type="slidenum">
              <a:rPr lang="en-US" smtClean="0"/>
              <a:pPr>
                <a:defRPr/>
              </a:pPr>
              <a:t>9</a:t>
            </a:fld>
            <a:endParaRPr lang="en-US" dirty="0"/>
          </a:p>
        </p:txBody>
      </p:sp>
    </p:spTree>
    <p:extLst>
      <p:ext uri="{BB962C8B-B14F-4D97-AF65-F5344CB8AC3E}">
        <p14:creationId xmlns:p14="http://schemas.microsoft.com/office/powerpoint/2010/main" val="79444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398771" y="4352098"/>
            <a:ext cx="8315325" cy="514408"/>
          </a:xfrm>
          <a:prstGeom prst="rect">
            <a:avLst/>
          </a:prstGeom>
        </p:spPr>
        <p:txBody>
          <a:bodyPr anchor="ctr" anchorCtr="0"/>
          <a:lstStyle>
            <a:lvl1pPr algn="ctr">
              <a:defRPr sz="3600" b="1" i="0" spc="300">
                <a:latin typeface="Arial"/>
                <a:cs typeface="Arial"/>
              </a:defRPr>
            </a:lvl1pPr>
          </a:lstStyle>
          <a:p>
            <a:r>
              <a:rPr lang="en-US" dirty="0"/>
              <a:t>PRESENTATION TITLE HERE</a:t>
            </a:r>
          </a:p>
        </p:txBody>
      </p:sp>
      <p:sp>
        <p:nvSpPr>
          <p:cNvPr id="3" name="Subtitle 2"/>
          <p:cNvSpPr>
            <a:spLocks noGrp="1"/>
          </p:cNvSpPr>
          <p:nvPr>
            <p:ph type="subTitle" idx="1"/>
          </p:nvPr>
        </p:nvSpPr>
        <p:spPr>
          <a:xfrm>
            <a:off x="412419" y="5069828"/>
            <a:ext cx="8315325" cy="402924"/>
          </a:xfrm>
          <a:prstGeom prst="rect">
            <a:avLst/>
          </a:prstGeom>
        </p:spPr>
        <p:txBody>
          <a:bodyPr anchor="ctr" anchorCtr="0">
            <a:normAutofit/>
          </a:bodyPr>
          <a:lstStyle>
            <a:lvl1pPr marL="0" indent="0" algn="ctr">
              <a:buNone/>
              <a:defRPr sz="2000" b="0" i="0" spc="3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CONFIDENTIAL</a:t>
            </a:r>
          </a:p>
        </p:txBody>
      </p:sp>
      <p:pic>
        <p:nvPicPr>
          <p:cNvPr id="6" name="Picture 5">
            <a:extLst>
              <a:ext uri="{FF2B5EF4-FFF2-40B4-BE49-F238E27FC236}">
                <a16:creationId xmlns:a16="http://schemas.microsoft.com/office/drawing/2014/main" id="{A74B593E-EBCC-4D7E-9B94-7259BF2E7A76}"/>
              </a:ext>
            </a:extLst>
          </p:cNvPr>
          <p:cNvPicPr>
            <a:picLocks noChangeAspect="1"/>
          </p:cNvPicPr>
          <p:nvPr userDrawn="1"/>
        </p:nvPicPr>
        <p:blipFill>
          <a:blip r:embed="rId3"/>
          <a:stretch>
            <a:fillRect/>
          </a:stretch>
        </p:blipFill>
        <p:spPr>
          <a:xfrm>
            <a:off x="2658054" y="0"/>
            <a:ext cx="3827893" cy="2137473"/>
          </a:xfrm>
          <a:prstGeom prst="rect">
            <a:avLst/>
          </a:prstGeom>
        </p:spPr>
      </p:pic>
      <p:cxnSp>
        <p:nvCxnSpPr>
          <p:cNvPr id="7" name="Straight Connector 6">
            <a:extLst>
              <a:ext uri="{FF2B5EF4-FFF2-40B4-BE49-F238E27FC236}">
                <a16:creationId xmlns:a16="http://schemas.microsoft.com/office/drawing/2014/main" id="{2A2094E5-B9D5-44E2-8694-2DCD421BEBF2}"/>
              </a:ext>
            </a:extLst>
          </p:cNvPr>
          <p:cNvCxnSpPr>
            <a:cxnSpLocks/>
          </p:cNvCxnSpPr>
          <p:nvPr userDrawn="1"/>
        </p:nvCxnSpPr>
        <p:spPr>
          <a:xfrm>
            <a:off x="3008376" y="2386584"/>
            <a:ext cx="3127248"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41AB9897-BD5C-4923-B942-231C19A9F49B}"/>
              </a:ext>
            </a:extLst>
          </p:cNvPr>
          <p:cNvPicPr>
            <a:picLocks noChangeAspect="1"/>
          </p:cNvPicPr>
          <p:nvPr userDrawn="1"/>
        </p:nvPicPr>
        <p:blipFill>
          <a:blip r:embed="rId4"/>
          <a:stretch>
            <a:fillRect/>
          </a:stretch>
        </p:blipFill>
        <p:spPr>
          <a:xfrm>
            <a:off x="3918542" y="2799316"/>
            <a:ext cx="1306916" cy="1120214"/>
          </a:xfrm>
          <a:prstGeom prst="rect">
            <a:avLst/>
          </a:prstGeom>
        </p:spPr>
      </p:pic>
    </p:spTree>
    <p:custDataLst>
      <p:tags r:id="rId1"/>
    </p:custDataLst>
    <p:extLst>
      <p:ext uri="{BB962C8B-B14F-4D97-AF65-F5344CB8AC3E}">
        <p14:creationId xmlns:p14="http://schemas.microsoft.com/office/powerpoint/2010/main" val="244950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751E193-3E87-4B1E-91C3-F953AA37E21B}" type="slidenum">
              <a:rPr kumimoji="0" lang="en-US" altLang="en-US" sz="800" b="1" i="0" u="none" strike="noStrike" kern="1200" cap="none" spc="0" normalizeH="0" baseline="0" noProof="0">
                <a:ln>
                  <a:noFill/>
                </a:ln>
                <a:solidFill>
                  <a:srgbClr val="898989"/>
                </a:solidFill>
                <a:effectLst/>
                <a:uLnTx/>
                <a:uFillTx/>
                <a:latin typeface="Arial Black" panose="020B0A040201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endParaRPr>
          </a:p>
        </p:txBody>
      </p:sp>
      <p:sp>
        <p:nvSpPr>
          <p:cNvPr id="4" name="Footer Placeholder 4"/>
          <p:cNvSpPr>
            <a:spLocks noGrp="1"/>
          </p:cNvSpPr>
          <p:nvPr>
            <p:ph type="ftr" sz="quarter" idx="11"/>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spTree>
    <p:custDataLst>
      <p:tags r:id="rId1"/>
    </p:custDataLst>
    <p:extLst>
      <p:ext uri="{BB962C8B-B14F-4D97-AF65-F5344CB8AC3E}">
        <p14:creationId xmlns:p14="http://schemas.microsoft.com/office/powerpoint/2010/main" val="19914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17DB1D4-FCD4-4C57-B74C-01F805032892}" type="slidenum">
              <a:rPr kumimoji="0" lang="en-US" altLang="en-US" sz="800" b="1" i="0" u="none" strike="noStrike" kern="1200" cap="none" spc="0" normalizeH="0" baseline="0" noProof="0">
                <a:ln>
                  <a:noFill/>
                </a:ln>
                <a:solidFill>
                  <a:srgbClr val="898989"/>
                </a:solidFill>
                <a:effectLst/>
                <a:uLnTx/>
                <a:uFillTx/>
                <a:latin typeface="Arial Black" panose="020B0A040201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endParaRPr>
          </a:p>
        </p:txBody>
      </p:sp>
      <p:sp>
        <p:nvSpPr>
          <p:cNvPr id="3" name="Footer Placeholder 4"/>
          <p:cNvSpPr>
            <a:spLocks noGrp="1"/>
          </p:cNvSpPr>
          <p:nvPr>
            <p:ph type="ftr" sz="quarter" idx="11"/>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spTree>
    <p:custDataLst>
      <p:tags r:id="rId1"/>
    </p:custDataLst>
    <p:extLst>
      <p:ext uri="{BB962C8B-B14F-4D97-AF65-F5344CB8AC3E}">
        <p14:creationId xmlns:p14="http://schemas.microsoft.com/office/powerpoint/2010/main" val="70885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a:defRPr>
                <a:latin typeface="+mn-lt"/>
              </a:defRPr>
            </a:lvl1pPr>
          </a:lstStyle>
          <a:p>
            <a:r>
              <a:rPr lang="en-US" dirty="0"/>
              <a:t>Click icon to add picture</a:t>
            </a:r>
          </a:p>
        </p:txBody>
      </p:sp>
      <p:sp>
        <p:nvSpPr>
          <p:cNvPr id="2" name="Title 1"/>
          <p:cNvSpPr>
            <a:spLocks noGrp="1"/>
          </p:cNvSpPr>
          <p:nvPr>
            <p:ph type="title"/>
          </p:nvPr>
        </p:nvSpPr>
        <p:spPr>
          <a:xfrm>
            <a:off x="667512" y="3474720"/>
            <a:ext cx="7808976" cy="1143000"/>
          </a:xfrm>
        </p:spPr>
        <p:txBody>
          <a:bodyPr/>
          <a:lstStyle>
            <a:lvl1pPr algn="ctr">
              <a:defRPr>
                <a:solidFill>
                  <a:schemeClr val="bg1"/>
                </a:solidFill>
                <a:latin typeface="+mj-lt"/>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776915912"/>
      </p:ext>
    </p:extLst>
  </p:cSld>
  <p:clrMapOvr>
    <a:masterClrMapping/>
  </p:clrMapOvr>
  <p:extLst>
    <p:ext uri="{DCECCB84-F9BA-43D5-87BE-67443E8EF086}">
      <p15:sldGuideLst xmlns:p15="http://schemas.microsoft.com/office/powerpoint/2012/main">
        <p15:guide id="1" orient="horz" pos="264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Round Images">
    <p:spTree>
      <p:nvGrpSpPr>
        <p:cNvPr id="1" name=""/>
        <p:cNvGrpSpPr/>
        <p:nvPr/>
      </p:nvGrpSpPr>
      <p:grpSpPr>
        <a:xfrm>
          <a:off x="0" y="0"/>
          <a:ext cx="0" cy="0"/>
          <a:chOff x="0" y="0"/>
          <a:chExt cx="0" cy="0"/>
        </a:xfrm>
      </p:grpSpPr>
      <p:sp>
        <p:nvSpPr>
          <p:cNvPr id="8" name="Picture Placeholder 28"/>
          <p:cNvSpPr>
            <a:spLocks noGrp="1" noChangeAspect="1"/>
          </p:cNvSpPr>
          <p:nvPr>
            <p:ph type="pic" sz="quarter" idx="53"/>
          </p:nvPr>
        </p:nvSpPr>
        <p:spPr>
          <a:xfrm>
            <a:off x="5681447" y="1863543"/>
            <a:ext cx="1187996" cy="1187997"/>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7" name="Picture Placeholder 28"/>
          <p:cNvSpPr>
            <a:spLocks noGrp="1" noChangeAspect="1"/>
          </p:cNvSpPr>
          <p:nvPr>
            <p:ph type="pic" sz="quarter" idx="52"/>
          </p:nvPr>
        </p:nvSpPr>
        <p:spPr>
          <a:xfrm>
            <a:off x="2311251" y="1863543"/>
            <a:ext cx="1187996" cy="1187997"/>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6" name="Picture Placeholder 28"/>
          <p:cNvSpPr>
            <a:spLocks noGrp="1" noChangeAspect="1"/>
          </p:cNvSpPr>
          <p:nvPr>
            <p:ph type="pic" sz="quarter" idx="51"/>
          </p:nvPr>
        </p:nvSpPr>
        <p:spPr>
          <a:xfrm>
            <a:off x="3690003" y="1575544"/>
            <a:ext cx="1763994" cy="1763995"/>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9" name="Title 1"/>
          <p:cNvSpPr>
            <a:spLocks noGrp="1"/>
          </p:cNvSpPr>
          <p:nvPr>
            <p:ph type="title"/>
          </p:nvPr>
        </p:nvSpPr>
        <p:spPr>
          <a:xfrm>
            <a:off x="667512" y="3474720"/>
            <a:ext cx="7808976" cy="1143000"/>
          </a:xfrm>
        </p:spPr>
        <p:txBody>
          <a:bodyPr/>
          <a:lstStyle>
            <a:lvl1pPr algn="ctr">
              <a:defRPr>
                <a:solidFill>
                  <a:schemeClr val="tx1">
                    <a:lumMod val="75000"/>
                    <a:lumOff val="25000"/>
                  </a:schemeClr>
                </a:solidFill>
                <a:latin typeface="+mj-lt"/>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093080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3685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nner Image Middl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908424"/>
            <a:ext cx="9150580" cy="2824251"/>
          </a:xfrm>
        </p:spPr>
        <p:txBody>
          <a:bodyPr/>
          <a:lstStyle>
            <a:lvl1pPr>
              <a:defRPr>
                <a:latin typeface="+mn-lt"/>
              </a:defRPr>
            </a:lvl1pPr>
          </a:lstStyle>
          <a:p>
            <a:r>
              <a:rPr lang="en-US" dirty="0"/>
              <a:t>Click icon to add picture</a:t>
            </a:r>
          </a:p>
        </p:txBody>
      </p:sp>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7395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a:defRPr>
                <a:latin typeface="+mn-lt"/>
              </a:defRPr>
            </a:lvl1pPr>
          </a:lstStyle>
          <a:p>
            <a:r>
              <a:rPr lang="en-US" dirty="0"/>
              <a:t>Click icon to add picture</a:t>
            </a:r>
          </a:p>
        </p:txBody>
      </p:sp>
      <p:sp>
        <p:nvSpPr>
          <p:cNvPr id="2" name="Title 1"/>
          <p:cNvSpPr>
            <a:spLocks noGrp="1"/>
          </p:cNvSpPr>
          <p:nvPr>
            <p:ph type="title"/>
          </p:nvPr>
        </p:nvSpPr>
        <p:spPr>
          <a:xfrm>
            <a:off x="4754880" y="2240280"/>
            <a:ext cx="3749040" cy="1143000"/>
          </a:xfrm>
        </p:spPr>
        <p:txBody>
          <a:bodyPr>
            <a:noAutofit/>
          </a:bodyPr>
          <a:lstStyle>
            <a:lvl1pPr algn="r">
              <a:defRPr>
                <a:solidFill>
                  <a:schemeClr val="bg1"/>
                </a:solidFill>
                <a:latin typeface="+mj-lt"/>
              </a:defRPr>
            </a:lvl1pPr>
          </a:lstStyle>
          <a:p>
            <a:r>
              <a:rPr lang="en-US"/>
              <a:t>Click to edit Master title style</a:t>
            </a:r>
          </a:p>
        </p:txBody>
      </p:sp>
    </p:spTree>
    <p:custDataLst>
      <p:tags r:id="rId1"/>
    </p:custDataLst>
    <p:extLst>
      <p:ext uri="{BB962C8B-B14F-4D97-AF65-F5344CB8AC3E}">
        <p14:creationId xmlns:p14="http://schemas.microsoft.com/office/powerpoint/2010/main" val="136523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nner Image Bottom">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565876"/>
            <a:ext cx="9144000" cy="3292124"/>
          </a:xfrm>
        </p:spPr>
        <p:txBody>
          <a:bodyPr/>
          <a:lstStyle>
            <a:lvl1pPr>
              <a:defRPr>
                <a:latin typeface="+mn-lt"/>
              </a:defRPr>
            </a:lvl1pPr>
          </a:lstStyle>
          <a:p>
            <a:r>
              <a:rPr lang="en-US" dirty="0"/>
              <a:t>Click icon to add picture</a:t>
            </a:r>
          </a:p>
        </p:txBody>
      </p:sp>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8418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Lef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0"/>
            <a:ext cx="6041544" cy="6858000"/>
          </a:xfrm>
        </p:spPr>
        <p:txBody>
          <a:bodyPr/>
          <a:lstStyle>
            <a:lvl1pPr marL="0" indent="0">
              <a:buNone/>
              <a:defRPr>
                <a:latin typeface="+mn-lt"/>
              </a:defRPr>
            </a:lvl1pPr>
          </a:lstStyle>
          <a:p>
            <a:r>
              <a:rPr lang="en-US" dirty="0"/>
              <a:t>Click icon to add picture</a:t>
            </a:r>
          </a:p>
        </p:txBody>
      </p:sp>
      <p:sp>
        <p:nvSpPr>
          <p:cNvPr id="2" name="Title 1"/>
          <p:cNvSpPr>
            <a:spLocks noGrp="1"/>
          </p:cNvSpPr>
          <p:nvPr>
            <p:ph type="title" hasCustomPrompt="1"/>
          </p:nvPr>
        </p:nvSpPr>
        <p:spPr>
          <a:xfrm>
            <a:off x="504954" y="151679"/>
            <a:ext cx="5536592" cy="1143000"/>
          </a:xfrm>
        </p:spPr>
        <p:txBody>
          <a:bodyPr/>
          <a:lstStyle>
            <a:lvl1pPr>
              <a:defRPr>
                <a:solidFill>
                  <a:schemeClr val="bg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4335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nner Image Und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4" name="Picture Placeholder 4"/>
          <p:cNvSpPr>
            <a:spLocks noGrp="1"/>
          </p:cNvSpPr>
          <p:nvPr>
            <p:ph type="pic" sz="quarter" idx="10"/>
          </p:nvPr>
        </p:nvSpPr>
        <p:spPr>
          <a:xfrm>
            <a:off x="-3599" y="1121258"/>
            <a:ext cx="9139458" cy="2444617"/>
          </a:xfrm>
        </p:spPr>
        <p:txBody>
          <a:bodyPr/>
          <a:lstStyle>
            <a:lvl1pPr>
              <a:defRPr>
                <a:latin typeface="+mn-lt"/>
              </a:defRPr>
            </a:lvl1pPr>
          </a:lstStyle>
          <a:p>
            <a:r>
              <a:rPr lang="en-US" dirty="0"/>
              <a:t>Click icon to add picture</a:t>
            </a:r>
          </a:p>
        </p:txBody>
      </p:sp>
    </p:spTree>
    <p:custDataLst>
      <p:tags r:id="rId1"/>
    </p:custDataLst>
    <p:extLst>
      <p:ext uri="{BB962C8B-B14F-4D97-AF65-F5344CB8AC3E}">
        <p14:creationId xmlns:p14="http://schemas.microsoft.com/office/powerpoint/2010/main" val="172214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Body_op1.2">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173"/>
            <a:ext cx="9144236" cy="68621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 name="Footer Placeholder 4"/>
          <p:cNvSpPr>
            <a:spLocks noGrp="1"/>
          </p:cNvSpPr>
          <p:nvPr>
            <p:ph type="ftr" sz="quarter" idx="3"/>
          </p:nvPr>
        </p:nvSpPr>
        <p:spPr>
          <a:xfrm>
            <a:off x="7175344" y="6292925"/>
            <a:ext cx="1518835" cy="234951"/>
          </a:xfrm>
          <a:prstGeom prst="rect">
            <a:avLst/>
          </a:prstGeom>
        </p:spPr>
        <p:txBody>
          <a:bodyPr vert="horz" lIns="91440" tIns="45720" rIns="91440" bIns="45720" rtlCol="0" anchor="ctr"/>
          <a:lstStyle>
            <a:lvl1pPr algn="r" eaLnBrk="1" fontAlgn="auto" hangingPunct="1">
              <a:spcBef>
                <a:spcPts val="0"/>
              </a:spcBef>
              <a:spcAft>
                <a:spcPts val="0"/>
              </a:spcAft>
              <a:defRPr sz="600" spc="300" baseline="0">
                <a:solidFill>
                  <a:schemeClr val="bg1"/>
                </a:solidFill>
                <a:latin typeface="rockwell" charset="0"/>
                <a:cs typeface="Arial"/>
              </a:defRPr>
            </a:lvl1pPr>
          </a:lstStyle>
          <a:p>
            <a:pPr>
              <a:defRPr/>
            </a:pPr>
            <a:r>
              <a:rPr lang="en-US" dirty="0"/>
              <a:t>CONFIDENTIAL</a:t>
            </a:r>
          </a:p>
        </p:txBody>
      </p:sp>
    </p:spTree>
    <p:custDataLst>
      <p:tags r:id="rId1"/>
    </p:custDataLst>
    <p:extLst>
      <p:ext uri="{BB962C8B-B14F-4D97-AF65-F5344CB8AC3E}">
        <p14:creationId xmlns:p14="http://schemas.microsoft.com/office/powerpoint/2010/main" val="52246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120900"/>
            <a:ext cx="9144000" cy="4737100"/>
          </a:xfrm>
        </p:spPr>
        <p:txBody>
          <a:bodyPr/>
          <a:lstStyle>
            <a:lvl1pPr>
              <a:defRPr>
                <a:latin typeface="+mn-lt"/>
              </a:defRPr>
            </a:lvl1pPr>
          </a:lstStyle>
          <a:p>
            <a:r>
              <a:rPr lang="en-US" dirty="0"/>
              <a:t>Click icon to add picture</a:t>
            </a:r>
          </a:p>
        </p:txBody>
      </p:sp>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905822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5808" y="941832"/>
            <a:ext cx="3081528" cy="1143000"/>
          </a:xfrm>
        </p:spPr>
        <p:txBody>
          <a:bodyPr/>
          <a:lstStyle>
            <a:lvl1pPr algn="ctr">
              <a:defRPr>
                <a:solidFill>
                  <a:schemeClr val="tx1">
                    <a:lumMod val="75000"/>
                    <a:lumOff val="25000"/>
                  </a:schemeClr>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2098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Round Images">
    <p:spTree>
      <p:nvGrpSpPr>
        <p:cNvPr id="1" name=""/>
        <p:cNvGrpSpPr/>
        <p:nvPr/>
      </p:nvGrpSpPr>
      <p:grpSpPr>
        <a:xfrm>
          <a:off x="0" y="0"/>
          <a:ext cx="0" cy="0"/>
          <a:chOff x="0" y="0"/>
          <a:chExt cx="0" cy="0"/>
        </a:xfrm>
      </p:grpSpPr>
      <p:sp>
        <p:nvSpPr>
          <p:cNvPr id="12" name="Picture Placeholder 28"/>
          <p:cNvSpPr>
            <a:spLocks noGrp="1" noChangeAspect="1"/>
          </p:cNvSpPr>
          <p:nvPr>
            <p:ph type="pic" sz="quarter" idx="54"/>
          </p:nvPr>
        </p:nvSpPr>
        <p:spPr>
          <a:xfrm>
            <a:off x="3294385" y="483555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13" name="Picture Placeholder 28"/>
          <p:cNvSpPr>
            <a:spLocks noGrp="1" noChangeAspect="1"/>
          </p:cNvSpPr>
          <p:nvPr>
            <p:ph type="pic" sz="quarter" idx="55"/>
          </p:nvPr>
        </p:nvSpPr>
        <p:spPr>
          <a:xfrm>
            <a:off x="3294385" y="360193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14" name="Picture Placeholder 28"/>
          <p:cNvSpPr>
            <a:spLocks noGrp="1" noChangeAspect="1"/>
          </p:cNvSpPr>
          <p:nvPr>
            <p:ph type="pic" sz="quarter" idx="56"/>
          </p:nvPr>
        </p:nvSpPr>
        <p:spPr>
          <a:xfrm>
            <a:off x="3294385" y="236831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11" name="Picture Placeholder 28"/>
          <p:cNvSpPr>
            <a:spLocks noGrp="1" noChangeAspect="1"/>
          </p:cNvSpPr>
          <p:nvPr>
            <p:ph type="pic" sz="quarter" idx="53"/>
          </p:nvPr>
        </p:nvSpPr>
        <p:spPr>
          <a:xfrm>
            <a:off x="592674" y="483555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10" name="Picture Placeholder 28"/>
          <p:cNvSpPr>
            <a:spLocks noGrp="1" noChangeAspect="1"/>
          </p:cNvSpPr>
          <p:nvPr>
            <p:ph type="pic" sz="quarter" idx="52"/>
          </p:nvPr>
        </p:nvSpPr>
        <p:spPr>
          <a:xfrm>
            <a:off x="592674" y="360193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9" name="Picture Placeholder 28"/>
          <p:cNvSpPr>
            <a:spLocks noGrp="1" noChangeAspect="1"/>
          </p:cNvSpPr>
          <p:nvPr>
            <p:ph type="pic" sz="quarter" idx="51"/>
          </p:nvPr>
        </p:nvSpPr>
        <p:spPr>
          <a:xfrm>
            <a:off x="592674" y="2368316"/>
            <a:ext cx="827987" cy="827988"/>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3221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nner Imag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104" y="0"/>
            <a:ext cx="9153144" cy="3292475"/>
          </a:xfrm>
        </p:spPr>
        <p:txBody>
          <a:bodyPr/>
          <a:lstStyle>
            <a:lvl1pPr>
              <a:defRPr>
                <a:latin typeface="+mn-lt"/>
              </a:defRPr>
            </a:lvl1pPr>
          </a:lstStyle>
          <a:p>
            <a:r>
              <a:rPr lang="en-US" dirty="0"/>
              <a:t>Click icon to add picture</a:t>
            </a:r>
          </a:p>
        </p:txBody>
      </p:sp>
      <p:sp>
        <p:nvSpPr>
          <p:cNvPr id="2" name="Title 1"/>
          <p:cNvSpPr>
            <a:spLocks noGrp="1"/>
          </p:cNvSpPr>
          <p:nvPr>
            <p:ph type="title" hasCustomPrompt="1"/>
          </p:nvPr>
        </p:nvSpPr>
        <p:spPr/>
        <p:txBody>
          <a:bodyPr/>
          <a:lstStyle>
            <a:lvl1pPr>
              <a:defRPr>
                <a:solidFill>
                  <a:schemeClr val="bg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88665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und Center Image">
    <p:spTree>
      <p:nvGrpSpPr>
        <p:cNvPr id="1" name=""/>
        <p:cNvGrpSpPr/>
        <p:nvPr/>
      </p:nvGrpSpPr>
      <p:grpSpPr>
        <a:xfrm>
          <a:off x="0" y="0"/>
          <a:ext cx="0" cy="0"/>
          <a:chOff x="0" y="0"/>
          <a:chExt cx="0" cy="0"/>
        </a:xfrm>
      </p:grpSpPr>
      <p:sp>
        <p:nvSpPr>
          <p:cNvPr id="4" name="Picture Placeholder 28"/>
          <p:cNvSpPr>
            <a:spLocks noGrp="1" noChangeAspect="1"/>
          </p:cNvSpPr>
          <p:nvPr>
            <p:ph type="pic" sz="quarter" idx="51"/>
          </p:nvPr>
        </p:nvSpPr>
        <p:spPr>
          <a:xfrm>
            <a:off x="3690003" y="3291840"/>
            <a:ext cx="1763994" cy="1763995"/>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mn-lt"/>
                <a:cs typeface="Corbel"/>
              </a:defRPr>
            </a:lvl1pPr>
          </a:lstStyle>
          <a:p>
            <a:r>
              <a:rPr lang="en-US" dirty="0"/>
              <a:t>Click icon to add picture</a:t>
            </a:r>
            <a:endParaRPr lang="en-JM"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5704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31136" y="2353378"/>
            <a:ext cx="4680000" cy="2952000"/>
          </a:xfrm>
        </p:spPr>
        <p:txBody>
          <a:bodyPr/>
          <a:lstStyle>
            <a:lvl1pPr>
              <a:defRPr>
                <a:latin typeface="+mn-lt"/>
              </a:defRPr>
            </a:lvl1pPr>
          </a:lstStyle>
          <a:p>
            <a:r>
              <a:rPr lang="en-US" dirty="0"/>
              <a:t>Click icon to add picture</a:t>
            </a:r>
          </a:p>
        </p:txBody>
      </p:sp>
      <p:sp>
        <p:nvSpPr>
          <p:cNvPr id="2" name="Title 1"/>
          <p:cNvSpPr>
            <a:spLocks noGrp="1"/>
          </p:cNvSpPr>
          <p:nvPr>
            <p:ph type="title" hasCustomPrompt="1"/>
          </p:nvPr>
        </p:nvSpPr>
        <p:spPr>
          <a:xfrm>
            <a:off x="504953" y="151679"/>
            <a:ext cx="8100885" cy="1143000"/>
          </a:xfrm>
        </p:spPr>
        <p:txBody>
          <a:bodyPr>
            <a:noAutofit/>
          </a:bodyPr>
          <a:lstStyle>
            <a:lvl1pPr>
              <a:defRPr sz="3600" b="1" spc="-150">
                <a:solidFill>
                  <a:schemeClr val="tx1">
                    <a:lumMod val="75000"/>
                    <a:lumOff val="25000"/>
                  </a:schemeClr>
                </a:solidFill>
                <a:latin typeface="+mj-lt"/>
                <a:cs typeface="Source Sans Pro"/>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9728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827622"/>
            <a:ext cx="8229600" cy="5327519"/>
          </a:xfrm>
        </p:spPr>
        <p:txBody>
          <a:bodyPr>
            <a:normAutofit/>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D6E8F26A-71FB-4074-BE42-3D45AD28E9C9}"/>
              </a:ext>
            </a:extLst>
          </p:cNvPr>
          <p:cNvSpPr>
            <a:spLocks noGrp="1"/>
          </p:cNvSpPr>
          <p:nvPr>
            <p:ph type="sldNum" sz="quarter" idx="10"/>
          </p:nvPr>
        </p:nvSpPr>
        <p:spPr/>
        <p:txBody>
          <a:bodyPr/>
          <a:lstStyle>
            <a:lvl1pPr>
              <a:defRPr/>
            </a:lvl1pPr>
          </a:lstStyle>
          <a:p>
            <a:pPr>
              <a:defRPr/>
            </a:pPr>
            <a:fld id="{73BE6EBC-0D6A-42F1-93C8-73636CEA0876}"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1E206D4E-0A06-4F57-B686-625E9199C88E}"/>
              </a:ext>
            </a:extLst>
          </p:cNvPr>
          <p:cNvSpPr>
            <a:spLocks noGrp="1"/>
          </p:cNvSpPr>
          <p:nvPr>
            <p:ph type="ftr" sz="quarter" idx="11"/>
          </p:nvPr>
        </p:nvSpPr>
        <p:spPr/>
        <p:txBody>
          <a:bodyPr/>
          <a:lstStyle>
            <a:lvl1pPr algn="l">
              <a:defRPr/>
            </a:lvl1pPr>
          </a:lstStyle>
          <a:p>
            <a:pPr>
              <a:defRPr/>
            </a:pPr>
            <a:r>
              <a:rPr lang="en-US"/>
              <a:t>CONFIDENTIAL</a:t>
            </a:r>
            <a:endParaRPr lang="en-US" dirty="0"/>
          </a:p>
        </p:txBody>
      </p:sp>
    </p:spTree>
    <p:custDataLst>
      <p:tags r:id="rId1"/>
    </p:custDataLst>
    <p:extLst>
      <p:ext uri="{BB962C8B-B14F-4D97-AF65-F5344CB8AC3E}">
        <p14:creationId xmlns:p14="http://schemas.microsoft.com/office/powerpoint/2010/main" val="2894656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534"/>
            <a:ext cx="8229600" cy="5732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820113"/>
            <a:ext cx="4038600" cy="532137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20114"/>
            <a:ext cx="4038600" cy="532137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A087900-78D4-4ACC-BF2C-5521E4D46293}"/>
              </a:ext>
            </a:extLst>
          </p:cNvPr>
          <p:cNvSpPr>
            <a:spLocks noGrp="1"/>
          </p:cNvSpPr>
          <p:nvPr>
            <p:ph type="sldNum" sz="quarter" idx="10"/>
          </p:nvPr>
        </p:nvSpPr>
        <p:spPr/>
        <p:txBody>
          <a:bodyPr/>
          <a:lstStyle>
            <a:lvl1pPr>
              <a:defRPr/>
            </a:lvl1pPr>
          </a:lstStyle>
          <a:p>
            <a:pPr>
              <a:defRPr/>
            </a:pPr>
            <a:fld id="{7F505A51-D169-4EC2-9C86-22715AF75916}"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24AC2E03-9947-4F0F-A34D-7B403E5190C6}"/>
              </a:ext>
            </a:extLst>
          </p:cNvPr>
          <p:cNvSpPr>
            <a:spLocks noGrp="1"/>
          </p:cNvSpPr>
          <p:nvPr>
            <p:ph type="ftr" sz="quarter" idx="11"/>
          </p:nvPr>
        </p:nvSpPr>
        <p:spPr/>
        <p:txBody>
          <a:bodyPr/>
          <a:lstStyle>
            <a:lvl1pPr algn="l">
              <a:defRPr/>
            </a:lvl1pPr>
          </a:lstStyle>
          <a:p>
            <a:pPr>
              <a:defRPr/>
            </a:pPr>
            <a:r>
              <a:rPr lang="en-US"/>
              <a:t>CONFIDENTIAL</a:t>
            </a:r>
            <a:endParaRPr lang="en-US" dirty="0"/>
          </a:p>
        </p:txBody>
      </p:sp>
    </p:spTree>
    <p:extLst>
      <p:ext uri="{BB962C8B-B14F-4D97-AF65-F5344CB8AC3E}">
        <p14:creationId xmlns:p14="http://schemas.microsoft.com/office/powerpoint/2010/main" val="4150582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A62354F7-2FE0-496A-8D2E-07A8638D2AC7}"/>
              </a:ext>
            </a:extLst>
          </p:cNvPr>
          <p:cNvSpPr>
            <a:spLocks noGrp="1"/>
          </p:cNvSpPr>
          <p:nvPr>
            <p:ph type="sldNum" sz="quarter" idx="10"/>
          </p:nvPr>
        </p:nvSpPr>
        <p:spPr/>
        <p:txBody>
          <a:bodyPr/>
          <a:lstStyle>
            <a:lvl1pPr>
              <a:defRPr/>
            </a:lvl1pPr>
          </a:lstStyle>
          <a:p>
            <a:pPr>
              <a:defRPr/>
            </a:pPr>
            <a:fld id="{185517F0-FC49-41E9-A20C-96C559DB5BE6}"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8738DF56-BB4B-450F-88CB-4FC700299F65}"/>
              </a:ext>
            </a:extLst>
          </p:cNvPr>
          <p:cNvSpPr>
            <a:spLocks noGrp="1"/>
          </p:cNvSpPr>
          <p:nvPr>
            <p:ph type="ftr" sz="quarter" idx="11"/>
          </p:nvPr>
        </p:nvSpPr>
        <p:spPr/>
        <p:txBody>
          <a:bodyPr/>
          <a:lstStyle>
            <a:lvl1pPr algn="l">
              <a:defRPr/>
            </a:lvl1pPr>
          </a:lstStyle>
          <a:p>
            <a:pPr>
              <a:defRPr/>
            </a:pPr>
            <a:r>
              <a:rPr lang="en-US"/>
              <a:t>CONFIDENTIAL</a:t>
            </a:r>
            <a:endParaRPr lang="en-US" dirty="0"/>
          </a:p>
        </p:txBody>
      </p:sp>
    </p:spTree>
    <p:extLst>
      <p:ext uri="{BB962C8B-B14F-4D97-AF65-F5344CB8AC3E}">
        <p14:creationId xmlns:p14="http://schemas.microsoft.com/office/powerpoint/2010/main" val="4294746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A4B6789-BB1C-41EA-AFCD-40BF72C77B91}"/>
              </a:ext>
            </a:extLst>
          </p:cNvPr>
          <p:cNvSpPr>
            <a:spLocks noGrp="1"/>
          </p:cNvSpPr>
          <p:nvPr>
            <p:ph type="sldNum" sz="quarter" idx="10"/>
          </p:nvPr>
        </p:nvSpPr>
        <p:spPr/>
        <p:txBody>
          <a:bodyPr/>
          <a:lstStyle>
            <a:lvl1pPr>
              <a:defRPr/>
            </a:lvl1pPr>
          </a:lstStyle>
          <a:p>
            <a:pPr>
              <a:defRPr/>
            </a:pPr>
            <a:fld id="{85E6AD42-51CD-4841-9E02-B526DEB60B4D}"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10A6F0F6-9E70-4C3A-BB43-4B8F58807FE6}"/>
              </a:ext>
            </a:extLst>
          </p:cNvPr>
          <p:cNvSpPr>
            <a:spLocks noGrp="1"/>
          </p:cNvSpPr>
          <p:nvPr>
            <p:ph type="ftr" sz="quarter" idx="11"/>
          </p:nvPr>
        </p:nvSpPr>
        <p:spPr/>
        <p:txBody>
          <a:bodyPr/>
          <a:lstStyle>
            <a:lvl1pPr algn="l">
              <a:defRPr/>
            </a:lvl1pPr>
          </a:lstStyle>
          <a:p>
            <a:pPr>
              <a:defRPr/>
            </a:pPr>
            <a:r>
              <a:rPr lang="en-US"/>
              <a:t>CONFIDENTIAL</a:t>
            </a:r>
            <a:endParaRPr lang="en-US" dirty="0"/>
          </a:p>
        </p:txBody>
      </p:sp>
    </p:spTree>
    <p:extLst>
      <p:ext uri="{BB962C8B-B14F-4D97-AF65-F5344CB8AC3E}">
        <p14:creationId xmlns:p14="http://schemas.microsoft.com/office/powerpoint/2010/main" val="218317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Divider Page">
    <p:spTree>
      <p:nvGrpSpPr>
        <p:cNvPr id="1" name=""/>
        <p:cNvGrpSpPr/>
        <p:nvPr/>
      </p:nvGrpSpPr>
      <p:grpSpPr>
        <a:xfrm>
          <a:off x="0" y="0"/>
          <a:ext cx="0" cy="0"/>
          <a:chOff x="0" y="0"/>
          <a:chExt cx="0" cy="0"/>
        </a:xfrm>
      </p:grpSpPr>
      <p:sp>
        <p:nvSpPr>
          <p:cNvPr id="2" name="Title 1"/>
          <p:cNvSpPr>
            <a:spLocks noGrp="1"/>
          </p:cNvSpPr>
          <p:nvPr>
            <p:ph type="ctrTitle"/>
          </p:nvPr>
        </p:nvSpPr>
        <p:spPr>
          <a:xfrm>
            <a:off x="419099" y="1890584"/>
            <a:ext cx="8277225" cy="2706130"/>
          </a:xfrm>
          <a:prstGeom prst="rect">
            <a:avLst/>
          </a:prstGeom>
        </p:spPr>
        <p:txBody>
          <a:bodyPr anchor="ctr" anchorCtr="0"/>
          <a:lstStyle>
            <a:lvl1pPr>
              <a:defRPr sz="3600" b="1" i="0" spc="300" baseline="0">
                <a:latin typeface="Arial"/>
                <a:cs typeface="Arial"/>
              </a:defRPr>
            </a:lvl1pPr>
          </a:lstStyle>
          <a:p>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CONFIDENTIAL</a:t>
            </a:r>
          </a:p>
        </p:txBody>
      </p:sp>
    </p:spTree>
    <p:custDataLst>
      <p:tags r:id="rId1"/>
    </p:custDataLst>
    <p:extLst>
      <p:ext uri="{BB962C8B-B14F-4D97-AF65-F5344CB8AC3E}">
        <p14:creationId xmlns:p14="http://schemas.microsoft.com/office/powerpoint/2010/main" val="55497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827622"/>
            <a:ext cx="8229600" cy="5327519"/>
          </a:xfrm>
        </p:spPr>
        <p:txBody>
          <a:bodyPr>
            <a:normAutofit/>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smtClean="0"/>
            </a:lvl1pPr>
          </a:lstStyle>
          <a:p>
            <a:pPr>
              <a:defRPr/>
            </a:pPr>
            <a:fld id="{0D42AF01-4794-4F38-89E3-25371BA3F581}"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lgn="l">
              <a:defRPr/>
            </a:lvl1pPr>
          </a:lstStyle>
          <a:p>
            <a:pPr>
              <a:defRPr/>
            </a:pPr>
            <a:r>
              <a:rPr lang="en-US" dirty="0"/>
              <a:t>CONFIDENTIAL</a:t>
            </a:r>
          </a:p>
        </p:txBody>
      </p:sp>
    </p:spTree>
    <p:custDataLst>
      <p:tags r:id="rId1"/>
    </p:custDataLst>
    <p:extLst>
      <p:ext uri="{BB962C8B-B14F-4D97-AF65-F5344CB8AC3E}">
        <p14:creationId xmlns:p14="http://schemas.microsoft.com/office/powerpoint/2010/main" val="364238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534"/>
            <a:ext cx="8229600" cy="5732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820113"/>
            <a:ext cx="4038600" cy="532137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20114"/>
            <a:ext cx="4038600" cy="532137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BFDA5C0E-6758-40F4-A88F-75CB533E0CD5}"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lgn="l">
              <a:defRPr/>
            </a:lvl1pPr>
          </a:lstStyle>
          <a:p>
            <a:pPr>
              <a:defRPr/>
            </a:pPr>
            <a:r>
              <a:rPr lang="en-US" dirty="0"/>
              <a:t>CONFIDENTIAL</a:t>
            </a:r>
          </a:p>
        </p:txBody>
      </p:sp>
    </p:spTree>
    <p:custDataLst>
      <p:tags r:id="rId1"/>
    </p:custDataLst>
    <p:extLst>
      <p:ext uri="{BB962C8B-B14F-4D97-AF65-F5344CB8AC3E}">
        <p14:creationId xmlns:p14="http://schemas.microsoft.com/office/powerpoint/2010/main" val="207221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smtClean="0"/>
            </a:lvl1pPr>
          </a:lstStyle>
          <a:p>
            <a:pPr>
              <a:defRPr/>
            </a:pPr>
            <a:fld id="{45704B7B-9C95-488D-A53D-CF0F417BE400}"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lgn="l">
              <a:defRPr/>
            </a:lvl1pPr>
          </a:lstStyle>
          <a:p>
            <a:pPr>
              <a:defRPr/>
            </a:pPr>
            <a:r>
              <a:rPr lang="en-US" dirty="0"/>
              <a:t>CONFIDENTIAL</a:t>
            </a:r>
          </a:p>
        </p:txBody>
      </p:sp>
    </p:spTree>
    <p:custDataLst>
      <p:tags r:id="rId1"/>
    </p:custDataLst>
    <p:extLst>
      <p:ext uri="{BB962C8B-B14F-4D97-AF65-F5344CB8AC3E}">
        <p14:creationId xmlns:p14="http://schemas.microsoft.com/office/powerpoint/2010/main" val="387655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mtClean="0"/>
            </a:lvl1pPr>
          </a:lstStyle>
          <a:p>
            <a:pPr>
              <a:defRPr/>
            </a:pPr>
            <a:fld id="{3DAF7F6E-DE8F-4220-817F-43E6183F5E27}"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lgn="l">
              <a:defRPr/>
            </a:lvl1pPr>
          </a:lstStyle>
          <a:p>
            <a:pPr>
              <a:defRPr/>
            </a:pPr>
            <a:r>
              <a:rPr lang="en-US" dirty="0"/>
              <a:t>CONFIDENTIAL</a:t>
            </a:r>
          </a:p>
        </p:txBody>
      </p:sp>
    </p:spTree>
    <p:custDataLst>
      <p:tags r:id="rId1"/>
    </p:custDataLst>
    <p:extLst>
      <p:ext uri="{BB962C8B-B14F-4D97-AF65-F5344CB8AC3E}">
        <p14:creationId xmlns:p14="http://schemas.microsoft.com/office/powerpoint/2010/main" val="173779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827622"/>
            <a:ext cx="8229600" cy="5327519"/>
          </a:xfrm>
        </p:spPr>
        <p:txBody>
          <a:bodyPr>
            <a:normAutofit/>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95534"/>
            <a:ext cx="8229600" cy="573207"/>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0"/>
          </p:nvPr>
        </p:nvSpPr>
        <p:spPr>
          <a:xfrm>
            <a:off x="8624888" y="6453187"/>
            <a:ext cx="519112"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0A6056A-2B62-4D6D-9211-1E4A94386715}" type="slidenum">
              <a:rPr kumimoji="0" lang="en-US" altLang="en-US" sz="800" b="1" i="0" u="none" strike="noStrike" kern="1200" cap="none" spc="0" normalizeH="0" baseline="0" noProof="0">
                <a:ln>
                  <a:noFill/>
                </a:ln>
                <a:solidFill>
                  <a:srgbClr val="898989"/>
                </a:solidFill>
                <a:effectLst/>
                <a:uLnTx/>
                <a:uFillTx/>
                <a:latin typeface="Arial Black" panose="020B0A040201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endParaRPr>
          </a:p>
        </p:txBody>
      </p:sp>
      <p:sp>
        <p:nvSpPr>
          <p:cNvPr id="5" name="Footer Placeholder 4"/>
          <p:cNvSpPr>
            <a:spLocks noGrp="1"/>
          </p:cNvSpPr>
          <p:nvPr>
            <p:ph type="ftr" sz="quarter" idx="11"/>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spTree>
    <p:custDataLst>
      <p:tags r:id="rId1"/>
    </p:custDataLst>
    <p:extLst>
      <p:ext uri="{BB962C8B-B14F-4D97-AF65-F5344CB8AC3E}">
        <p14:creationId xmlns:p14="http://schemas.microsoft.com/office/powerpoint/2010/main" val="6236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534"/>
            <a:ext cx="8229600" cy="5732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820113"/>
            <a:ext cx="4038600" cy="532137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20114"/>
            <a:ext cx="4038600" cy="532137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DF3018A-A715-42C6-AC18-7C64E89545E7}" type="slidenum">
              <a:rPr kumimoji="0" lang="en-US" altLang="en-US" sz="800" b="1" i="0" u="none" strike="noStrike" kern="1200" cap="none" spc="0" normalizeH="0" baseline="0" noProof="0">
                <a:ln>
                  <a:noFill/>
                </a:ln>
                <a:solidFill>
                  <a:srgbClr val="898989"/>
                </a:solidFill>
                <a:effectLst/>
                <a:uLnTx/>
                <a:uFillTx/>
                <a:latin typeface="Arial Black" panose="020B0A040201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endParaRPr>
          </a:p>
        </p:txBody>
      </p:sp>
      <p:sp>
        <p:nvSpPr>
          <p:cNvPr id="6" name="Footer Placeholder 4"/>
          <p:cNvSpPr>
            <a:spLocks noGrp="1"/>
          </p:cNvSpPr>
          <p:nvPr>
            <p:ph type="ftr" sz="quarter" idx="11"/>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spTree>
    <p:custDataLst>
      <p:tags r:id="rId1"/>
    </p:custDataLst>
    <p:extLst>
      <p:ext uri="{BB962C8B-B14F-4D97-AF65-F5344CB8AC3E}">
        <p14:creationId xmlns:p14="http://schemas.microsoft.com/office/powerpoint/2010/main" val="3236494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7.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2.xml"/><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7.xml"/><Relationship Id="rId2" Type="http://schemas.openxmlformats.org/officeDocument/2006/relationships/slideLayout" Target="../slideLayouts/slideLayout13.xml"/><Relationship Id="rId16" Type="http://schemas.openxmlformats.org/officeDocument/2006/relationships/customXml" Target="../../customXml/item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8.jpe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ARBYS_4C.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74350" y="1967544"/>
            <a:ext cx="2218592" cy="19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3"/>
          </p:nvPr>
        </p:nvSpPr>
        <p:spPr>
          <a:xfrm>
            <a:off x="371475" y="6623050"/>
            <a:ext cx="8315325" cy="234950"/>
          </a:xfrm>
          <a:prstGeom prst="rect">
            <a:avLst/>
          </a:prstGeom>
        </p:spPr>
        <p:txBody>
          <a:bodyPr vert="horz" lIns="91440" tIns="45720" rIns="91440" bIns="45720" rtlCol="0" anchor="ctr"/>
          <a:lstStyle>
            <a:lvl1pPr algn="ctr" eaLnBrk="1" fontAlgn="auto" hangingPunct="1">
              <a:spcBef>
                <a:spcPts val="0"/>
              </a:spcBef>
              <a:spcAft>
                <a:spcPts val="0"/>
              </a:spcAft>
              <a:defRPr sz="800" spc="300">
                <a:solidFill>
                  <a:schemeClr val="tx1">
                    <a:tint val="75000"/>
                  </a:schemeClr>
                </a:solidFill>
                <a:latin typeface="Arial"/>
                <a:cs typeface="Arial"/>
              </a:defRPr>
            </a:lvl1pPr>
          </a:lstStyle>
          <a:p>
            <a:pPr>
              <a:defRPr/>
            </a:pPr>
            <a:r>
              <a:rPr lang="en-US" dirty="0"/>
              <a:t>CONFIDENTIAL</a:t>
            </a:r>
          </a:p>
        </p:txBody>
      </p:sp>
      <p:sp>
        <p:nvSpPr>
          <p:cNvPr id="2" name="Rectangle 1"/>
          <p:cNvSpPr/>
          <p:nvPr userDrawn="1"/>
        </p:nvSpPr>
        <p:spPr>
          <a:xfrm>
            <a:off x="415925" y="374650"/>
            <a:ext cx="8320088" cy="5984875"/>
          </a:xfrm>
          <a:prstGeom prst="rect">
            <a:avLst/>
          </a:prstGeom>
          <a:noFill/>
          <a:ln w="1905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9"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7850" y="6100763"/>
            <a:ext cx="1450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846E0D8-F44B-4003-8362-8D6DA25672B3}"/>
              </a:ext>
            </a:extLst>
          </p:cNvPr>
          <p:cNvPicPr>
            <a:picLocks noChangeAspect="1"/>
          </p:cNvPicPr>
          <p:nvPr userDrawn="1"/>
        </p:nvPicPr>
        <p:blipFill>
          <a:blip r:embed="rId7"/>
          <a:stretch>
            <a:fillRect/>
          </a:stretch>
        </p:blipFill>
        <p:spPr>
          <a:xfrm>
            <a:off x="595855" y="1967544"/>
            <a:ext cx="3643562" cy="2034544"/>
          </a:xfrm>
          <a:prstGeom prst="rect">
            <a:avLst/>
          </a:prstGeom>
        </p:spPr>
      </p:pic>
      <p:cxnSp>
        <p:nvCxnSpPr>
          <p:cNvPr id="8" name="Straight Connector 7">
            <a:extLst>
              <a:ext uri="{FF2B5EF4-FFF2-40B4-BE49-F238E27FC236}">
                <a16:creationId xmlns:a16="http://schemas.microsoft.com/office/drawing/2014/main" id="{DA66B8A6-85E9-48B4-9198-10C76A5CF258}"/>
              </a:ext>
            </a:extLst>
          </p:cNvPr>
          <p:cNvCxnSpPr>
            <a:cxnSpLocks/>
          </p:cNvCxnSpPr>
          <p:nvPr userDrawn="1"/>
        </p:nvCxnSpPr>
        <p:spPr>
          <a:xfrm>
            <a:off x="4773676" y="1719072"/>
            <a:ext cx="0" cy="2160332"/>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Tree>
    <p:custDataLst>
      <p:tags r:id="rId4"/>
    </p:custDataLst>
  </p:cSld>
  <p:clrMap bg1="lt1" tx1="dk1" bg2="lt2" tx2="dk2" accent1="accent1" accent2="accent2" accent3="accent3" accent4="accent4" accent5="accent5" accent6="accent6" hlink="hlink" folHlink="folHlink"/>
  <p:sldLayoutIdLst>
    <p:sldLayoutId id="2147483686" r:id="rId1"/>
    <p:sldLayoutId id="2147483693"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54819" y="4539456"/>
            <a:ext cx="8234362"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userDrawn="1"/>
        </p:nvCxnSpPr>
        <p:spPr>
          <a:xfrm>
            <a:off x="465138" y="1873249"/>
            <a:ext cx="1884870"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916363" y="4337050"/>
            <a:ext cx="1143000" cy="4048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ooter Placeholder 4"/>
          <p:cNvSpPr>
            <a:spLocks noGrp="1"/>
          </p:cNvSpPr>
          <p:nvPr>
            <p:ph type="ftr" sz="quarter" idx="3"/>
          </p:nvPr>
        </p:nvSpPr>
        <p:spPr>
          <a:xfrm>
            <a:off x="371475" y="6623050"/>
            <a:ext cx="8315325" cy="234950"/>
          </a:xfrm>
          <a:prstGeom prst="rect">
            <a:avLst/>
          </a:prstGeom>
        </p:spPr>
        <p:txBody>
          <a:bodyPr vert="horz" lIns="91440" tIns="45720" rIns="91440" bIns="45720" rtlCol="0" anchor="ctr"/>
          <a:lstStyle>
            <a:lvl1pPr algn="ctr" eaLnBrk="1" fontAlgn="auto" hangingPunct="1">
              <a:spcBef>
                <a:spcPts val="0"/>
              </a:spcBef>
              <a:spcAft>
                <a:spcPts val="0"/>
              </a:spcAft>
              <a:defRPr sz="800" spc="300">
                <a:solidFill>
                  <a:schemeClr val="tx1">
                    <a:tint val="75000"/>
                  </a:schemeClr>
                </a:solidFill>
                <a:latin typeface="Arial"/>
                <a:cs typeface="Arial"/>
              </a:defRPr>
            </a:lvl1pPr>
          </a:lstStyle>
          <a:p>
            <a:pPr>
              <a:defRPr/>
            </a:pPr>
            <a:r>
              <a:rPr lang="en-US" dirty="0"/>
              <a:t>CONFIDENTIAL</a:t>
            </a:r>
          </a:p>
        </p:txBody>
      </p:sp>
      <p:pic>
        <p:nvPicPr>
          <p:cNvPr id="307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00438" y="4192018"/>
            <a:ext cx="2143125" cy="76358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E9599F-3A76-4186-8B48-860C28A92646}"/>
              </a:ext>
            </a:extLst>
          </p:cNvPr>
          <p:cNvPicPr>
            <a:picLocks noChangeAspect="1"/>
          </p:cNvPicPr>
          <p:nvPr userDrawn="1"/>
        </p:nvPicPr>
        <p:blipFill>
          <a:blip r:embed="rId5"/>
          <a:stretch>
            <a:fillRect/>
          </a:stretch>
        </p:blipFill>
        <p:spPr>
          <a:xfrm>
            <a:off x="2519552" y="1434083"/>
            <a:ext cx="1891381" cy="1056136"/>
          </a:xfrm>
          <a:prstGeom prst="rect">
            <a:avLst/>
          </a:prstGeom>
        </p:spPr>
      </p:pic>
      <p:pic>
        <p:nvPicPr>
          <p:cNvPr id="5" name="Picture 4">
            <a:extLst>
              <a:ext uri="{FF2B5EF4-FFF2-40B4-BE49-F238E27FC236}">
                <a16:creationId xmlns:a16="http://schemas.microsoft.com/office/drawing/2014/main" id="{AA4CCCA4-F3A0-48B3-BDB2-938E6ECA7AB7}"/>
              </a:ext>
            </a:extLst>
          </p:cNvPr>
          <p:cNvPicPr>
            <a:picLocks noChangeAspect="1"/>
          </p:cNvPicPr>
          <p:nvPr userDrawn="1"/>
        </p:nvPicPr>
        <p:blipFill>
          <a:blip r:embed="rId6"/>
          <a:stretch>
            <a:fillRect/>
          </a:stretch>
        </p:blipFill>
        <p:spPr>
          <a:xfrm>
            <a:off x="4866802" y="1434082"/>
            <a:ext cx="1142375" cy="979179"/>
          </a:xfrm>
          <a:prstGeom prst="rect">
            <a:avLst/>
          </a:prstGeom>
        </p:spPr>
      </p:pic>
      <p:cxnSp>
        <p:nvCxnSpPr>
          <p:cNvPr id="13" name="Straight Connector 12">
            <a:extLst>
              <a:ext uri="{FF2B5EF4-FFF2-40B4-BE49-F238E27FC236}">
                <a16:creationId xmlns:a16="http://schemas.microsoft.com/office/drawing/2014/main" id="{BD966CCC-D49D-4C24-81CC-BC5B511DCAF4}"/>
              </a:ext>
            </a:extLst>
          </p:cNvPr>
          <p:cNvCxnSpPr>
            <a:cxnSpLocks/>
          </p:cNvCxnSpPr>
          <p:nvPr userDrawn="1"/>
        </p:nvCxnSpPr>
        <p:spPr>
          <a:xfrm>
            <a:off x="6249971" y="1875721"/>
            <a:ext cx="2321104"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3807A1-C6EC-43AF-981D-DFC935F76901}"/>
              </a:ext>
            </a:extLst>
          </p:cNvPr>
          <p:cNvCxnSpPr>
            <a:cxnSpLocks/>
          </p:cNvCxnSpPr>
          <p:nvPr userDrawn="1"/>
        </p:nvCxnSpPr>
        <p:spPr>
          <a:xfrm>
            <a:off x="4572000" y="1321652"/>
            <a:ext cx="0" cy="1103195"/>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Tree>
    <p:custDataLst>
      <p:tags r:id="rId3"/>
    </p:custDataLst>
  </p:cSld>
  <p:clrMap bg1="lt1" tx1="dk1" bg2="lt2" tx2="dk2" accent1="accent1" accent2="accent2" accent3="accent3" accent4="accent4" accent5="accent5" accent6="accent6" hlink="hlink" folHlink="folHlink"/>
  <p:sldLayoutIdLst>
    <p:sldLayoutId id="2147483687"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5250"/>
            <a:ext cx="8229600" cy="573088"/>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827088"/>
            <a:ext cx="82296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Straight Connector 10"/>
          <p:cNvCxnSpPr/>
          <p:nvPr userDrawn="1"/>
        </p:nvCxnSpPr>
        <p:spPr>
          <a:xfrm>
            <a:off x="457200" y="725488"/>
            <a:ext cx="8229600"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624888" y="6484937"/>
            <a:ext cx="5191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b="1" smtClean="0">
                <a:solidFill>
                  <a:srgbClr val="898989"/>
                </a:solidFill>
                <a:latin typeface="Arial Black" panose="020B0A04020102020204" pitchFamily="34" charset="0"/>
                <a:ea typeface="Arial Black" panose="020B0A04020102020204" pitchFamily="34" charset="0"/>
                <a:cs typeface="Arial Black" panose="020B0A04020102020204" pitchFamily="34" charset="0"/>
              </a:defRPr>
            </a:lvl1pPr>
          </a:lstStyle>
          <a:p>
            <a:pPr>
              <a:defRPr/>
            </a:pPr>
            <a:fld id="{0B605F81-02A1-4C60-AF67-9537E6310A7A}" type="slidenum">
              <a:rPr lang="en-US" altLang="en-US"/>
              <a:pPr>
                <a:defRPr/>
              </a:pPr>
              <a:t>‹#›</a:t>
            </a:fld>
            <a:endParaRPr lang="en-US" altLang="en-US" dirty="0"/>
          </a:p>
        </p:txBody>
      </p:sp>
      <p:sp>
        <p:nvSpPr>
          <p:cNvPr id="5" name="Footer Placeholder 4"/>
          <p:cNvSpPr>
            <a:spLocks noGrp="1"/>
          </p:cNvSpPr>
          <p:nvPr>
            <p:ph type="ftr" sz="quarter" idx="3"/>
          </p:nvPr>
        </p:nvSpPr>
        <p:spPr>
          <a:xfrm>
            <a:off x="3859213" y="6484938"/>
            <a:ext cx="1419225" cy="301625"/>
          </a:xfrm>
          <a:prstGeom prst="rect">
            <a:avLst/>
          </a:prstGeom>
        </p:spPr>
        <p:txBody>
          <a:bodyPr vert="horz" lIns="91440" tIns="45720" rIns="91440" bIns="45720" rtlCol="0" anchor="ctr"/>
          <a:lstStyle>
            <a:lvl1pPr algn="ctr" eaLnBrk="1" fontAlgn="auto" hangingPunct="1">
              <a:spcBef>
                <a:spcPts val="0"/>
              </a:spcBef>
              <a:spcAft>
                <a:spcPts val="0"/>
              </a:spcAft>
              <a:defRPr sz="800" spc="300" dirty="0">
                <a:solidFill>
                  <a:schemeClr val="tx1">
                    <a:tint val="75000"/>
                  </a:schemeClr>
                </a:solidFill>
                <a:latin typeface="Arial"/>
                <a:cs typeface="Arial"/>
              </a:defRPr>
            </a:lvl1pPr>
          </a:lstStyle>
          <a:p>
            <a:pPr>
              <a:defRPr/>
            </a:pPr>
            <a:r>
              <a:rPr lang="en-US" dirty="0"/>
              <a:t>CONFIDENTIAL</a:t>
            </a:r>
          </a:p>
        </p:txBody>
      </p:sp>
      <p:pic>
        <p:nvPicPr>
          <p:cNvPr id="4104" name="Picture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6276975"/>
            <a:ext cx="11668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F0EA310-0EA4-4666-A7D4-7D9968419728}"/>
              </a:ext>
            </a:extLst>
          </p:cNvPr>
          <p:cNvPicPr>
            <a:picLocks noChangeAspect="1"/>
          </p:cNvPicPr>
          <p:nvPr userDrawn="1"/>
        </p:nvPicPr>
        <p:blipFill>
          <a:blip r:embed="rId8"/>
          <a:stretch>
            <a:fillRect/>
          </a:stretch>
        </p:blipFill>
        <p:spPr>
          <a:xfrm>
            <a:off x="7644384" y="6312752"/>
            <a:ext cx="900930" cy="500016"/>
          </a:xfrm>
          <a:prstGeom prst="rect">
            <a:avLst/>
          </a:prstGeom>
        </p:spPr>
      </p:pic>
    </p:spTree>
    <p:custDataLst>
      <p:tags r:id="rId6"/>
    </p:custData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dt="0"/>
  <p:txStyles>
    <p:titleStyle>
      <a:lvl1pPr algn="l" defTabSz="457200" rtl="0" eaLnBrk="0" fontAlgn="base" hangingPunct="0">
        <a:spcBef>
          <a:spcPct val="0"/>
        </a:spcBef>
        <a:spcAft>
          <a:spcPct val="0"/>
        </a:spcAft>
        <a:defRPr sz="2600" b="1" kern="1200" spc="300">
          <a:solidFill>
            <a:schemeClr val="tx1"/>
          </a:solidFill>
          <a:latin typeface="Arial"/>
          <a:ea typeface="+mj-ea"/>
          <a:cs typeface="Arial"/>
        </a:defRPr>
      </a:lvl1pPr>
      <a:lvl2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Wingdings" panose="05000000000000000000" pitchFamily="2" charset="2"/>
        <a:buChar char="§"/>
        <a:defRPr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Courier New" panose="02070309020205020404" pitchFamily="49" charset="0"/>
        <a:buChar char="o"/>
        <a:defRPr sz="16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5250"/>
            <a:ext cx="8229600" cy="573088"/>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827088"/>
            <a:ext cx="82296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Straight Connector 10"/>
          <p:cNvCxnSpPr/>
          <p:nvPr userDrawn="1"/>
        </p:nvCxnSpPr>
        <p:spPr>
          <a:xfrm>
            <a:off x="457200" y="725488"/>
            <a:ext cx="8229600"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624888" y="6475794"/>
            <a:ext cx="5191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b="1">
                <a:solidFill>
                  <a:srgbClr val="898989"/>
                </a:solidFill>
                <a:latin typeface="Arial Black" panose="020B0A04020102020204" pitchFamily="34" charset="0"/>
                <a:ea typeface="Arial Black" panose="020B0A04020102020204" pitchFamily="34" charset="0"/>
                <a:cs typeface="Arial Black" panose="020B0A040201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B8011A6-D2BF-47C4-80BE-ACD6D92F8A8B}" type="slidenum">
              <a:rPr kumimoji="0" lang="en-US" altLang="en-US" sz="800" b="1" i="0" u="none" strike="noStrike" kern="1200" cap="none" spc="0" normalizeH="0" baseline="0" noProof="0">
                <a:ln>
                  <a:noFill/>
                </a:ln>
                <a:solidFill>
                  <a:srgbClr val="898989"/>
                </a:solidFill>
                <a:effectLst/>
                <a:uLnTx/>
                <a:uFillTx/>
                <a:latin typeface="Arial Black" panose="020B0A040201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endParaRPr>
          </a:p>
        </p:txBody>
      </p:sp>
      <p:sp>
        <p:nvSpPr>
          <p:cNvPr id="5" name="Footer Placeholder 4"/>
          <p:cNvSpPr>
            <a:spLocks noGrp="1"/>
          </p:cNvSpPr>
          <p:nvPr>
            <p:ph type="ftr" sz="quarter" idx="3"/>
          </p:nvPr>
        </p:nvSpPr>
        <p:spPr>
          <a:xfrm>
            <a:off x="3859213" y="6484938"/>
            <a:ext cx="1419225" cy="301625"/>
          </a:xfrm>
          <a:prstGeom prst="rect">
            <a:avLst/>
          </a:prstGeom>
        </p:spPr>
        <p:txBody>
          <a:bodyPr vert="horz" lIns="91440" tIns="45720" rIns="91440" bIns="45720" rtlCol="0" anchor="ctr"/>
          <a:lstStyle>
            <a:lvl1pPr algn="ctr" eaLnBrk="1" fontAlgn="auto" hangingPunct="1">
              <a:spcBef>
                <a:spcPts val="0"/>
              </a:spcBef>
              <a:spcAft>
                <a:spcPts val="0"/>
              </a:spcAft>
              <a:defRPr sz="800" spc="300">
                <a:solidFill>
                  <a:schemeClr val="tx1">
                    <a:tint val="75000"/>
                  </a:schemeClr>
                </a:solidFill>
                <a:latin typeface="Arial"/>
                <a:cs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pic>
        <p:nvPicPr>
          <p:cNvPr id="4104" name="Picture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6276975"/>
            <a:ext cx="11668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1C1D240-FCB6-4A3F-B533-46A0392E2554}"/>
              </a:ext>
            </a:extLst>
          </p:cNvPr>
          <p:cNvPicPr>
            <a:picLocks noChangeAspect="1"/>
          </p:cNvPicPr>
          <p:nvPr userDrawn="1"/>
        </p:nvPicPr>
        <p:blipFill>
          <a:blip r:embed="rId8"/>
          <a:stretch>
            <a:fillRect/>
          </a:stretch>
        </p:blipFill>
        <p:spPr>
          <a:xfrm>
            <a:off x="7644384" y="6312752"/>
            <a:ext cx="900930" cy="500016"/>
          </a:xfrm>
          <a:prstGeom prst="rect">
            <a:avLst/>
          </a:prstGeom>
        </p:spPr>
      </p:pic>
    </p:spTree>
    <p:custDataLst>
      <p:tags r:id="rId6"/>
    </p:custDataLst>
    <p:extLst>
      <p:ext uri="{BB962C8B-B14F-4D97-AF65-F5344CB8AC3E}">
        <p14:creationId xmlns:p14="http://schemas.microsoft.com/office/powerpoint/2010/main" val="10076661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457200" rtl="0" eaLnBrk="0" fontAlgn="base" hangingPunct="0">
        <a:spcBef>
          <a:spcPct val="0"/>
        </a:spcBef>
        <a:spcAft>
          <a:spcPct val="0"/>
        </a:spcAft>
        <a:defRPr sz="2600" b="1" kern="1200" spc="300">
          <a:solidFill>
            <a:schemeClr val="tx1"/>
          </a:solidFill>
          <a:latin typeface="Arial"/>
          <a:ea typeface="+mj-ea"/>
          <a:cs typeface="Arial"/>
        </a:defRPr>
      </a:lvl1pPr>
      <a:lvl2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Wingdings" panose="05000000000000000000" pitchFamily="2" charset="2"/>
        <a:buChar char="§"/>
        <a:defRPr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Courier New" panose="02070309020205020404" pitchFamily="49" charset="0"/>
        <a:buChar char="o"/>
        <a:defRPr sz="16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ight-Bg2.jp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4688"/>
            <a:ext cx="9144000" cy="6858000"/>
          </a:xfrm>
          <a:prstGeom prst="rect">
            <a:avLst/>
          </a:prstGeom>
        </p:spPr>
      </p:pic>
      <p:sp>
        <p:nvSpPr>
          <p:cNvPr id="3" name="Text Placeholder 2"/>
          <p:cNvSpPr>
            <a:spLocks noGrp="1"/>
          </p:cNvSpPr>
          <p:nvPr>
            <p:ph type="body" idx="1"/>
          </p:nvPr>
        </p:nvSpPr>
        <p:spPr>
          <a:xfrm>
            <a:off x="504952" y="1604786"/>
            <a:ext cx="8100885" cy="487949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4953" y="151679"/>
            <a:ext cx="8100885" cy="1143000"/>
          </a:xfrm>
          <a:prstGeom prst="rect">
            <a:avLst/>
          </a:prstGeom>
        </p:spPr>
        <p:txBody>
          <a:bodyPr vert="horz" lIns="91440" tIns="45720" rIns="91440" bIns="45720" rtlCol="0" anchor="ctr">
            <a:noAutofit/>
          </a:bodyPr>
          <a:lstStyle/>
          <a:p>
            <a:r>
              <a:rPr lang="en-US"/>
              <a:t>Click to edit Master title style</a:t>
            </a:r>
            <a:endParaRPr lang="en-US" dirty="0"/>
          </a:p>
        </p:txBody>
      </p:sp>
    </p:spTree>
    <p:custDataLst>
      <p:custData r:id="rId16"/>
      <p:tags r:id="rId17"/>
    </p:custDataLst>
    <p:extLst>
      <p:ext uri="{BB962C8B-B14F-4D97-AF65-F5344CB8AC3E}">
        <p14:creationId xmlns:p14="http://schemas.microsoft.com/office/powerpoint/2010/main" val="6759711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dt="0"/>
  <p:txStyles>
    <p:titleStyle>
      <a:lvl1pPr algn="l" defTabSz="457200" rtl="0" eaLnBrk="1" latinLnBrk="0" hangingPunct="1">
        <a:spcBef>
          <a:spcPct val="0"/>
        </a:spcBef>
        <a:buNone/>
        <a:defRPr sz="3600" b="1" kern="1200" spc="-150">
          <a:solidFill>
            <a:schemeClr val="tx1">
              <a:lumMod val="75000"/>
              <a:lumOff val="25000"/>
            </a:schemeClr>
          </a:solidFill>
          <a:latin typeface="+mj-lt"/>
          <a:ea typeface="Corbel"/>
          <a:cs typeface="Source Sans Pro"/>
        </a:defRPr>
      </a:lvl1pPr>
    </p:titleStyle>
    <p:bodyStyle>
      <a:lvl1pPr marL="342900" indent="-342900" algn="l" defTabSz="457200" rtl="0" eaLnBrk="1" latinLnBrk="0" hangingPunct="1">
        <a:spcBef>
          <a:spcPct val="20000"/>
        </a:spcBef>
        <a:buFont typeface="Arial"/>
        <a:buChar char="•"/>
        <a:defRPr sz="1600" kern="1200">
          <a:solidFill>
            <a:schemeClr val="bg1">
              <a:lumMod val="50000"/>
            </a:schemeClr>
          </a:solidFill>
          <a:latin typeface="+mn-lt"/>
          <a:ea typeface="+mn-ea"/>
          <a:cs typeface="Corbel"/>
        </a:defRPr>
      </a:lvl1pPr>
      <a:lvl2pPr marL="742950" indent="-285750" algn="l" defTabSz="457200" rtl="0" eaLnBrk="1" latinLnBrk="0" hangingPunct="1">
        <a:spcBef>
          <a:spcPct val="20000"/>
        </a:spcBef>
        <a:buFont typeface="Arial"/>
        <a:buChar char="–"/>
        <a:defRPr sz="1600" kern="1200">
          <a:solidFill>
            <a:schemeClr val="bg1">
              <a:lumMod val="50000"/>
            </a:schemeClr>
          </a:solidFill>
          <a:latin typeface="+mn-lt"/>
          <a:ea typeface="+mn-ea"/>
          <a:cs typeface="Corbel"/>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mn-lt"/>
          <a:ea typeface="+mn-ea"/>
          <a:cs typeface="Corbel"/>
        </a:defRPr>
      </a:lvl3pPr>
      <a:lvl4pPr marL="1600200" indent="-228600" algn="l" defTabSz="457200" rtl="0" eaLnBrk="1" latinLnBrk="0" hangingPunct="1">
        <a:spcBef>
          <a:spcPct val="20000"/>
        </a:spcBef>
        <a:buFont typeface="Arial"/>
        <a:buChar char="–"/>
        <a:defRPr sz="1600" kern="1200">
          <a:solidFill>
            <a:schemeClr val="bg1">
              <a:lumMod val="50000"/>
            </a:schemeClr>
          </a:solidFill>
          <a:latin typeface="+mn-lt"/>
          <a:ea typeface="+mn-ea"/>
          <a:cs typeface="Corbel"/>
        </a:defRPr>
      </a:lvl4pPr>
      <a:lvl5pPr marL="2057400" indent="-228600" algn="l" defTabSz="457200" rtl="0" eaLnBrk="1" latinLnBrk="0" hangingPunct="1">
        <a:spcBef>
          <a:spcPct val="20000"/>
        </a:spcBef>
        <a:buFont typeface="Arial"/>
        <a:buChar char="»"/>
        <a:defRPr sz="1600" kern="1200">
          <a:solidFill>
            <a:schemeClr val="bg1">
              <a:lumMod val="50000"/>
            </a:schemeClr>
          </a:solidFill>
          <a:latin typeface="+mn-lt"/>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ARBYS_4C_Sm.jpg">
            <a:extLst>
              <a:ext uri="{FF2B5EF4-FFF2-40B4-BE49-F238E27FC236}">
                <a16:creationId xmlns:a16="http://schemas.microsoft.com/office/drawing/2014/main" id="{96BD7B8E-6146-4580-90FF-65C368D381D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05775" y="6240463"/>
            <a:ext cx="635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F14981C8-38B4-4AA4-AFCE-39CFF8BF4418}"/>
              </a:ext>
            </a:extLst>
          </p:cNvPr>
          <p:cNvSpPr>
            <a:spLocks noGrp="1"/>
          </p:cNvSpPr>
          <p:nvPr>
            <p:ph type="title"/>
          </p:nvPr>
        </p:nvSpPr>
        <p:spPr>
          <a:xfrm>
            <a:off x="457200" y="95250"/>
            <a:ext cx="8229600" cy="573088"/>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a:extLst>
              <a:ext uri="{FF2B5EF4-FFF2-40B4-BE49-F238E27FC236}">
                <a16:creationId xmlns:a16="http://schemas.microsoft.com/office/drawing/2014/main" id="{026A64A3-E2DC-4F55-9708-6C71BFFC19C3}"/>
              </a:ext>
            </a:extLst>
          </p:cNvPr>
          <p:cNvSpPr>
            <a:spLocks noGrp="1"/>
          </p:cNvSpPr>
          <p:nvPr>
            <p:ph type="body" idx="1"/>
          </p:nvPr>
        </p:nvSpPr>
        <p:spPr bwMode="auto">
          <a:xfrm>
            <a:off x="457200" y="827088"/>
            <a:ext cx="82296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Straight Connector 10">
            <a:extLst>
              <a:ext uri="{FF2B5EF4-FFF2-40B4-BE49-F238E27FC236}">
                <a16:creationId xmlns:a16="http://schemas.microsoft.com/office/drawing/2014/main" id="{3D8774C6-0127-4396-A0FC-2535569EDCE6}"/>
              </a:ext>
            </a:extLst>
          </p:cNvPr>
          <p:cNvCxnSpPr/>
          <p:nvPr userDrawn="1"/>
        </p:nvCxnSpPr>
        <p:spPr>
          <a:xfrm>
            <a:off x="457200" y="725488"/>
            <a:ext cx="8229600" cy="0"/>
          </a:xfrm>
          <a:prstGeom prst="line">
            <a:avLst/>
          </a:prstGeom>
          <a:ln>
            <a:solidFill>
              <a:srgbClr val="B50E2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7ADA84A-5D08-4C46-9C43-A7DF85B67607}"/>
              </a:ext>
            </a:extLst>
          </p:cNvPr>
          <p:cNvSpPr>
            <a:spLocks noGrp="1"/>
          </p:cNvSpPr>
          <p:nvPr>
            <p:ph type="sldNum" sz="quarter" idx="4"/>
          </p:nvPr>
        </p:nvSpPr>
        <p:spPr>
          <a:xfrm>
            <a:off x="7783513" y="6484938"/>
            <a:ext cx="5191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b="1">
                <a:solidFill>
                  <a:srgbClr val="898989"/>
                </a:solidFill>
                <a:latin typeface="Arial Black" panose="020B0A04020102020204" pitchFamily="34" charset="0"/>
                <a:ea typeface="Arial Black" panose="020B0A04020102020204" pitchFamily="34" charset="0"/>
                <a:cs typeface="Arial Black" panose="020B0A04020102020204" pitchFamily="34" charset="0"/>
              </a:defRPr>
            </a:lvl1pPr>
          </a:lstStyle>
          <a:p>
            <a:pPr>
              <a:defRPr/>
            </a:pPr>
            <a:fld id="{612D07D9-3DFD-4D74-BA5C-F554F9067C68}"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574E0518-94C6-45F4-9DCD-6A54EDA11928}"/>
              </a:ext>
            </a:extLst>
          </p:cNvPr>
          <p:cNvSpPr>
            <a:spLocks noGrp="1"/>
          </p:cNvSpPr>
          <p:nvPr>
            <p:ph type="ftr" sz="quarter" idx="3"/>
          </p:nvPr>
        </p:nvSpPr>
        <p:spPr>
          <a:xfrm>
            <a:off x="3859213" y="6484938"/>
            <a:ext cx="1419225" cy="301625"/>
          </a:xfrm>
          <a:prstGeom prst="rect">
            <a:avLst/>
          </a:prstGeom>
        </p:spPr>
        <p:txBody>
          <a:bodyPr vert="horz" lIns="91440" tIns="45720" rIns="91440" bIns="45720" rtlCol="0" anchor="ctr"/>
          <a:lstStyle>
            <a:lvl1pPr algn="ctr" eaLnBrk="1" fontAlgn="auto" hangingPunct="1">
              <a:spcBef>
                <a:spcPts val="0"/>
              </a:spcBef>
              <a:spcAft>
                <a:spcPts val="0"/>
              </a:spcAft>
              <a:defRPr sz="800" spc="300">
                <a:solidFill>
                  <a:schemeClr val="tx1">
                    <a:tint val="75000"/>
                  </a:schemeClr>
                </a:solidFill>
                <a:latin typeface="Arial"/>
                <a:cs typeface="Arial"/>
              </a:defRPr>
            </a:lvl1pPr>
          </a:lstStyle>
          <a:p>
            <a:pPr>
              <a:defRPr/>
            </a:pPr>
            <a:r>
              <a:rPr lang="en-US"/>
              <a:t>CONFIDENTIAL</a:t>
            </a:r>
          </a:p>
        </p:txBody>
      </p:sp>
      <p:pic>
        <p:nvPicPr>
          <p:cNvPr id="4104" name="Picture 3">
            <a:extLst>
              <a:ext uri="{FF2B5EF4-FFF2-40B4-BE49-F238E27FC236}">
                <a16:creationId xmlns:a16="http://schemas.microsoft.com/office/drawing/2014/main" id="{28AA76D4-FBD8-4E57-AEC1-C604724D070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6276975"/>
            <a:ext cx="11668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49913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dt="0"/>
  <p:txStyles>
    <p:titleStyle>
      <a:lvl1pPr algn="l" defTabSz="457200" rtl="0" eaLnBrk="0" fontAlgn="base" hangingPunct="0">
        <a:spcBef>
          <a:spcPct val="0"/>
        </a:spcBef>
        <a:spcAft>
          <a:spcPct val="0"/>
        </a:spcAft>
        <a:defRPr sz="2600" b="1" kern="1200" spc="300">
          <a:solidFill>
            <a:schemeClr val="tx1"/>
          </a:solidFill>
          <a:latin typeface="Arial"/>
          <a:ea typeface="+mj-ea"/>
          <a:cs typeface="Arial"/>
        </a:defRPr>
      </a:lvl1pPr>
      <a:lvl2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b="1">
          <a:solidFill>
            <a:schemeClr val="tx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b="1">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Wingdings" panose="05000000000000000000" pitchFamily="2" charset="2"/>
        <a:buChar char="§"/>
        <a:defRPr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Courier New" panose="02070309020205020404" pitchFamily="49" charset="0"/>
        <a:buChar char="o"/>
        <a:defRPr sz="16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750" y="4351338"/>
            <a:ext cx="8315325" cy="515937"/>
          </a:xfrm>
        </p:spPr>
        <p:txBody>
          <a:bodyPr/>
          <a:lstStyle/>
          <a:p>
            <a:pPr eaLnBrk="1" fontAlgn="auto" hangingPunct="1">
              <a:spcAft>
                <a:spcPts val="0"/>
              </a:spcAft>
              <a:defRPr/>
            </a:pPr>
            <a:r>
              <a:rPr lang="en-US" dirty="0"/>
              <a:t>PROBLEM SOLVING</a:t>
            </a:r>
          </a:p>
        </p:txBody>
      </p:sp>
      <p:sp>
        <p:nvSpPr>
          <p:cNvPr id="3" name="Subtitle 2"/>
          <p:cNvSpPr>
            <a:spLocks noGrp="1"/>
          </p:cNvSpPr>
          <p:nvPr>
            <p:ph type="subTitle" idx="1"/>
          </p:nvPr>
        </p:nvSpPr>
        <p:spPr>
          <a:xfrm>
            <a:off x="425450" y="5138738"/>
            <a:ext cx="8315325" cy="401637"/>
          </a:xfrm>
        </p:spPr>
        <p:txBody>
          <a:bodyPr/>
          <a:lstStyle/>
          <a:p>
            <a:pPr eaLnBrk="1" fontAlgn="auto" hangingPunct="1">
              <a:spcAft>
                <a:spcPts val="0"/>
              </a:spcAft>
              <a:buFont typeface="Arial"/>
              <a:buNone/>
              <a:defRPr/>
            </a:pPr>
            <a:r>
              <a:rPr lang="en-US" dirty="0"/>
              <a:t>LEAD Development Workshop</a:t>
            </a:r>
          </a:p>
        </p:txBody>
      </p:sp>
      <p:sp>
        <p:nvSpPr>
          <p:cNvPr id="4" name="Footer Placeholder 3"/>
          <p:cNvSpPr>
            <a:spLocks noGrp="1"/>
          </p:cNvSpPr>
          <p:nvPr>
            <p:ph type="ftr" sz="quarter" idx="10"/>
          </p:nvPr>
        </p:nvSpPr>
        <p:spPr/>
        <p:txBody>
          <a:bodyPr/>
          <a:lstStyle/>
          <a:p>
            <a:pPr>
              <a:defRPr/>
            </a:pPr>
            <a:r>
              <a:rPr lang="en-US" dirty="0"/>
              <a:t>CONFIDENTIAL</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420100" cy="558800"/>
          </a:xfrm>
        </p:spPr>
        <p:txBody>
          <a:bodyPr>
            <a:normAutofit fontScale="90000"/>
          </a:bodyPr>
          <a:lstStyle/>
          <a:p>
            <a:pPr eaLnBrk="1" fontAlgn="auto" hangingPunct="1">
              <a:spcAft>
                <a:spcPts val="0"/>
              </a:spcAft>
              <a:defRPr/>
            </a:pPr>
            <a:r>
              <a:rPr lang="en-US" dirty="0"/>
              <a:t>Problem Solving Step 3: Brainstorm </a:t>
            </a:r>
            <a:br>
              <a:rPr lang="en-US" dirty="0"/>
            </a:br>
            <a:r>
              <a:rPr lang="en-US" dirty="0"/>
              <a:t>Ideas</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10</a:t>
            </a:fld>
            <a:endParaRPr lang="en-US" altLang="en-US" sz="800" dirty="0">
              <a:solidFill>
                <a:srgbClr val="898989"/>
              </a:solidFill>
              <a:latin typeface="Arial Black" panose="020B0A04020102020204" pitchFamily="34" charset="0"/>
            </a:endParaRPr>
          </a:p>
        </p:txBody>
      </p:sp>
      <p:pic>
        <p:nvPicPr>
          <p:cNvPr id="7" name="Picture 6">
            <a:extLst>
              <a:ext uri="{FF2B5EF4-FFF2-40B4-BE49-F238E27FC236}">
                <a16:creationId xmlns:a16="http://schemas.microsoft.com/office/drawing/2014/main" id="{1FCF5D67-6ED2-4428-89E5-3FBEA714088B}"/>
              </a:ext>
            </a:extLst>
          </p:cNvPr>
          <p:cNvPicPr>
            <a:picLocks noChangeAspect="1"/>
          </p:cNvPicPr>
          <p:nvPr/>
        </p:nvPicPr>
        <p:blipFill>
          <a:blip r:embed="rId4"/>
          <a:stretch>
            <a:fillRect/>
          </a:stretch>
        </p:blipFill>
        <p:spPr>
          <a:xfrm>
            <a:off x="7602850" y="7937"/>
            <a:ext cx="1399549" cy="1353312"/>
          </a:xfrm>
          <a:prstGeom prst="rect">
            <a:avLst/>
          </a:prstGeom>
          <a:effectLst>
            <a:outerShdw blurRad="50800" dist="50800" dir="5400000" algn="ctr" rotWithShape="0">
              <a:schemeClr val="bg1"/>
            </a:outerShdw>
          </a:effectLst>
        </p:spPr>
      </p:pic>
      <p:pic>
        <p:nvPicPr>
          <p:cNvPr id="8" name="Picture 7">
            <a:extLst>
              <a:ext uri="{FF2B5EF4-FFF2-40B4-BE49-F238E27FC236}">
                <a16:creationId xmlns:a16="http://schemas.microsoft.com/office/drawing/2014/main" id="{820BD0AB-D302-4945-A847-9DEB0E38F5AE}"/>
              </a:ext>
            </a:extLst>
          </p:cNvPr>
          <p:cNvPicPr>
            <a:picLocks noChangeAspect="1"/>
          </p:cNvPicPr>
          <p:nvPr/>
        </p:nvPicPr>
        <p:blipFill>
          <a:blip r:embed="rId5"/>
          <a:stretch>
            <a:fillRect/>
          </a:stretch>
        </p:blipFill>
        <p:spPr>
          <a:xfrm>
            <a:off x="514966" y="1380299"/>
            <a:ext cx="8114068" cy="4931228"/>
          </a:xfrm>
          <a:prstGeom prst="rect">
            <a:avLst/>
          </a:prstGeom>
        </p:spPr>
      </p:pic>
      <p:sp>
        <p:nvSpPr>
          <p:cNvPr id="9" name="TextBox 8">
            <a:extLst>
              <a:ext uri="{FF2B5EF4-FFF2-40B4-BE49-F238E27FC236}">
                <a16:creationId xmlns:a16="http://schemas.microsoft.com/office/drawing/2014/main" id="{17B468DD-80FD-4144-B0E1-885B74DCF2BB}"/>
              </a:ext>
            </a:extLst>
          </p:cNvPr>
          <p:cNvSpPr txBox="1"/>
          <p:nvPr/>
        </p:nvSpPr>
        <p:spPr>
          <a:xfrm rot="423020">
            <a:off x="1013474" y="2011244"/>
            <a:ext cx="1441421" cy="646331"/>
          </a:xfrm>
          <a:prstGeom prst="rect">
            <a:avLst/>
          </a:prstGeom>
          <a:noFill/>
        </p:spPr>
        <p:txBody>
          <a:bodyPr wrap="none" rtlCol="0">
            <a:spAutoFit/>
          </a:bodyPr>
          <a:lstStyle/>
          <a:p>
            <a:pPr algn="ctr"/>
            <a:r>
              <a:rPr lang="en-US" dirty="0">
                <a:solidFill>
                  <a:schemeClr val="bg1"/>
                </a:solidFill>
                <a:cs typeface="Arial" panose="020B0604020202020204" pitchFamily="34" charset="0"/>
              </a:rPr>
              <a:t>No</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Judgements</a:t>
            </a:r>
          </a:p>
        </p:txBody>
      </p:sp>
      <p:sp>
        <p:nvSpPr>
          <p:cNvPr id="11" name="TextBox 10">
            <a:extLst>
              <a:ext uri="{FF2B5EF4-FFF2-40B4-BE49-F238E27FC236}">
                <a16:creationId xmlns:a16="http://schemas.microsoft.com/office/drawing/2014/main" id="{F858319E-4D18-4DCC-A4B9-FEFDA53CB19F}"/>
              </a:ext>
            </a:extLst>
          </p:cNvPr>
          <p:cNvSpPr txBox="1"/>
          <p:nvPr/>
        </p:nvSpPr>
        <p:spPr>
          <a:xfrm rot="20810385">
            <a:off x="6642723" y="2011243"/>
            <a:ext cx="1566454" cy="646331"/>
          </a:xfrm>
          <a:prstGeom prst="rect">
            <a:avLst/>
          </a:prstGeom>
          <a:noFill/>
        </p:spPr>
        <p:txBody>
          <a:bodyPr wrap="none" rtlCol="0">
            <a:spAutoFit/>
          </a:bodyPr>
          <a:lstStyle/>
          <a:p>
            <a:pPr algn="ctr"/>
            <a:r>
              <a:rPr lang="en-US" dirty="0">
                <a:solidFill>
                  <a:schemeClr val="bg1"/>
                </a:solidFill>
                <a:cs typeface="Arial" panose="020B0604020202020204" pitchFamily="34" charset="0"/>
              </a:rPr>
              <a:t>Piggyback on</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Ideas</a:t>
            </a:r>
          </a:p>
        </p:txBody>
      </p:sp>
      <p:sp>
        <p:nvSpPr>
          <p:cNvPr id="12" name="TextBox 11">
            <a:extLst>
              <a:ext uri="{FF2B5EF4-FFF2-40B4-BE49-F238E27FC236}">
                <a16:creationId xmlns:a16="http://schemas.microsoft.com/office/drawing/2014/main" id="{AA0DF121-603B-4E3B-BC62-97EA7F6AEC7D}"/>
              </a:ext>
            </a:extLst>
          </p:cNvPr>
          <p:cNvSpPr txBox="1"/>
          <p:nvPr/>
        </p:nvSpPr>
        <p:spPr>
          <a:xfrm rot="389040">
            <a:off x="995271" y="3628926"/>
            <a:ext cx="1133645" cy="646331"/>
          </a:xfrm>
          <a:prstGeom prst="rect">
            <a:avLst/>
          </a:prstGeom>
          <a:noFill/>
        </p:spPr>
        <p:txBody>
          <a:bodyPr wrap="none" rtlCol="0">
            <a:spAutoFit/>
          </a:bodyPr>
          <a:lstStyle/>
          <a:p>
            <a:pPr algn="ctr"/>
            <a:r>
              <a:rPr lang="en-US" dirty="0">
                <a:solidFill>
                  <a:schemeClr val="bg1"/>
                </a:solidFill>
                <a:cs typeface="Arial" panose="020B0604020202020204" pitchFamily="34" charset="0"/>
              </a:rPr>
              <a:t>Don’t Set</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Limits</a:t>
            </a:r>
          </a:p>
        </p:txBody>
      </p:sp>
      <p:sp>
        <p:nvSpPr>
          <p:cNvPr id="13" name="TextBox 12">
            <a:extLst>
              <a:ext uri="{FF2B5EF4-FFF2-40B4-BE49-F238E27FC236}">
                <a16:creationId xmlns:a16="http://schemas.microsoft.com/office/drawing/2014/main" id="{322CD361-97CF-48DD-A699-FC48178C098C}"/>
              </a:ext>
            </a:extLst>
          </p:cNvPr>
          <p:cNvSpPr txBox="1"/>
          <p:nvPr/>
        </p:nvSpPr>
        <p:spPr>
          <a:xfrm>
            <a:off x="7045587" y="3575092"/>
            <a:ext cx="1069525" cy="646331"/>
          </a:xfrm>
          <a:prstGeom prst="rect">
            <a:avLst/>
          </a:prstGeom>
          <a:noFill/>
        </p:spPr>
        <p:txBody>
          <a:bodyPr wrap="none" rtlCol="0">
            <a:spAutoFit/>
          </a:bodyPr>
          <a:lstStyle/>
          <a:p>
            <a:pPr algn="ctr"/>
            <a:r>
              <a:rPr lang="en-US" dirty="0">
                <a:solidFill>
                  <a:schemeClr val="bg1"/>
                </a:solidFill>
                <a:cs typeface="Arial" panose="020B0604020202020204" pitchFamily="34" charset="0"/>
              </a:rPr>
              <a:t>Capture</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All Ideas</a:t>
            </a:r>
          </a:p>
        </p:txBody>
      </p:sp>
      <p:sp>
        <p:nvSpPr>
          <p:cNvPr id="14" name="TextBox 13">
            <a:extLst>
              <a:ext uri="{FF2B5EF4-FFF2-40B4-BE49-F238E27FC236}">
                <a16:creationId xmlns:a16="http://schemas.microsoft.com/office/drawing/2014/main" id="{F0510AC8-054C-42BE-9982-2213F909098F}"/>
              </a:ext>
            </a:extLst>
          </p:cNvPr>
          <p:cNvSpPr txBox="1"/>
          <p:nvPr/>
        </p:nvSpPr>
        <p:spPr>
          <a:xfrm>
            <a:off x="1571711" y="5036901"/>
            <a:ext cx="992579" cy="646331"/>
          </a:xfrm>
          <a:prstGeom prst="rect">
            <a:avLst/>
          </a:prstGeom>
          <a:noFill/>
        </p:spPr>
        <p:txBody>
          <a:bodyPr wrap="none" rtlCol="0">
            <a:spAutoFit/>
          </a:bodyPr>
          <a:lstStyle/>
          <a:p>
            <a:pPr algn="ctr"/>
            <a:r>
              <a:rPr lang="en-US" dirty="0">
                <a:solidFill>
                  <a:schemeClr val="bg1"/>
                </a:solidFill>
                <a:cs typeface="Arial" panose="020B0604020202020204" pitchFamily="34" charset="0"/>
              </a:rPr>
              <a:t>Do Not</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Discuss</a:t>
            </a:r>
          </a:p>
        </p:txBody>
      </p:sp>
      <p:sp>
        <p:nvSpPr>
          <p:cNvPr id="15" name="TextBox 14">
            <a:extLst>
              <a:ext uri="{FF2B5EF4-FFF2-40B4-BE49-F238E27FC236}">
                <a16:creationId xmlns:a16="http://schemas.microsoft.com/office/drawing/2014/main" id="{4D8865A9-5FD4-4C1D-8099-791472E6FA79}"/>
              </a:ext>
            </a:extLst>
          </p:cNvPr>
          <p:cNvSpPr txBox="1"/>
          <p:nvPr/>
        </p:nvSpPr>
        <p:spPr>
          <a:xfrm>
            <a:off x="6519224" y="5157472"/>
            <a:ext cx="1274709" cy="369332"/>
          </a:xfrm>
          <a:prstGeom prst="rect">
            <a:avLst/>
          </a:prstGeom>
          <a:noFill/>
        </p:spPr>
        <p:txBody>
          <a:bodyPr wrap="none" rtlCol="0">
            <a:spAutoFit/>
          </a:bodyPr>
          <a:lstStyle/>
          <a:p>
            <a:pPr algn="ctr"/>
            <a:r>
              <a:rPr lang="en-US" dirty="0">
                <a:solidFill>
                  <a:schemeClr val="bg1"/>
                </a:solidFill>
                <a:cs typeface="Arial" panose="020B0604020202020204" pitchFamily="34" charset="0"/>
              </a:rPr>
              <a:t>Participate</a:t>
            </a:r>
          </a:p>
        </p:txBody>
      </p:sp>
    </p:spTree>
    <p:custDataLst>
      <p:tags r:id="rId1"/>
    </p:custDataLst>
    <p:extLst>
      <p:ext uri="{BB962C8B-B14F-4D97-AF65-F5344CB8AC3E}">
        <p14:creationId xmlns:p14="http://schemas.microsoft.com/office/powerpoint/2010/main" val="92265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420100" cy="558800"/>
          </a:xfrm>
        </p:spPr>
        <p:txBody>
          <a:bodyPr>
            <a:normAutofit/>
          </a:bodyPr>
          <a:lstStyle/>
          <a:p>
            <a:pPr eaLnBrk="1" fontAlgn="auto" hangingPunct="1">
              <a:spcAft>
                <a:spcPts val="0"/>
              </a:spcAft>
              <a:defRPr/>
            </a:pPr>
            <a:r>
              <a:rPr lang="en-US" dirty="0"/>
              <a:t>Problem Solving Step 4: Execute</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11</a:t>
            </a:fld>
            <a:endParaRPr lang="en-US" altLang="en-US" sz="800" dirty="0">
              <a:solidFill>
                <a:srgbClr val="898989"/>
              </a:solidFill>
              <a:latin typeface="Arial Black" panose="020B0A04020102020204" pitchFamily="34" charset="0"/>
            </a:endParaRPr>
          </a:p>
        </p:txBody>
      </p:sp>
      <p:pic>
        <p:nvPicPr>
          <p:cNvPr id="7" name="Picture 6">
            <a:extLst>
              <a:ext uri="{FF2B5EF4-FFF2-40B4-BE49-F238E27FC236}">
                <a16:creationId xmlns:a16="http://schemas.microsoft.com/office/drawing/2014/main" id="{5454A9E9-1B32-4618-AD58-1D02322BA5D7}"/>
              </a:ext>
            </a:extLst>
          </p:cNvPr>
          <p:cNvPicPr>
            <a:picLocks noChangeAspect="1"/>
          </p:cNvPicPr>
          <p:nvPr/>
        </p:nvPicPr>
        <p:blipFill>
          <a:blip r:embed="rId4"/>
          <a:stretch>
            <a:fillRect/>
          </a:stretch>
        </p:blipFill>
        <p:spPr>
          <a:xfrm>
            <a:off x="7602850" y="0"/>
            <a:ext cx="1399549" cy="1353312"/>
          </a:xfrm>
          <a:prstGeom prst="rect">
            <a:avLst/>
          </a:prstGeom>
          <a:effectLst>
            <a:outerShdw blurRad="50800" dist="50800" dir="5400000" algn="ctr" rotWithShape="0">
              <a:schemeClr val="bg1"/>
            </a:outerShdw>
          </a:effectLst>
        </p:spPr>
      </p:pic>
      <p:pic>
        <p:nvPicPr>
          <p:cNvPr id="8" name="Picture 7">
            <a:extLst>
              <a:ext uri="{FF2B5EF4-FFF2-40B4-BE49-F238E27FC236}">
                <a16:creationId xmlns:a16="http://schemas.microsoft.com/office/drawing/2014/main" id="{CD333E1D-C0BA-4D62-9C45-F480DD4895C6}"/>
              </a:ext>
            </a:extLst>
          </p:cNvPr>
          <p:cNvPicPr>
            <a:picLocks noChangeAspect="1"/>
          </p:cNvPicPr>
          <p:nvPr/>
        </p:nvPicPr>
        <p:blipFill>
          <a:blip r:embed="rId5"/>
          <a:stretch>
            <a:fillRect/>
          </a:stretch>
        </p:blipFill>
        <p:spPr>
          <a:xfrm>
            <a:off x="1684459" y="1128572"/>
            <a:ext cx="5775082" cy="5142573"/>
          </a:xfrm>
          <a:prstGeom prst="rect">
            <a:avLst/>
          </a:prstGeom>
        </p:spPr>
      </p:pic>
      <p:sp>
        <p:nvSpPr>
          <p:cNvPr id="3" name="TextBox 2">
            <a:extLst>
              <a:ext uri="{FF2B5EF4-FFF2-40B4-BE49-F238E27FC236}">
                <a16:creationId xmlns:a16="http://schemas.microsoft.com/office/drawing/2014/main" id="{AA5E590E-FB49-41E2-AD3F-F7235F438B7E}"/>
              </a:ext>
            </a:extLst>
          </p:cNvPr>
          <p:cNvSpPr txBox="1"/>
          <p:nvPr/>
        </p:nvSpPr>
        <p:spPr>
          <a:xfrm>
            <a:off x="1985395" y="5674752"/>
            <a:ext cx="5173211" cy="584775"/>
          </a:xfrm>
          <a:prstGeom prst="rect">
            <a:avLst/>
          </a:prstGeom>
          <a:noFill/>
        </p:spPr>
        <p:txBody>
          <a:bodyPr wrap="none" rtlCol="0">
            <a:spAutoFit/>
          </a:bodyPr>
          <a:lstStyle/>
          <a:p>
            <a:r>
              <a:rPr lang="en-US" sz="3200" dirty="0">
                <a:solidFill>
                  <a:schemeClr val="bg1"/>
                </a:solidFill>
                <a:latin typeface="Arial" pitchFamily="34" charset="0"/>
                <a:cs typeface="Arial" pitchFamily="34" charset="0"/>
              </a:rPr>
              <a:t>Make a Plan and Stick to It!</a:t>
            </a:r>
          </a:p>
        </p:txBody>
      </p:sp>
    </p:spTree>
    <p:custDataLst>
      <p:tags r:id="rId1"/>
    </p:custDataLst>
    <p:extLst>
      <p:ext uri="{BB962C8B-B14F-4D97-AF65-F5344CB8AC3E}">
        <p14:creationId xmlns:p14="http://schemas.microsoft.com/office/powerpoint/2010/main" val="149434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420100" cy="558800"/>
          </a:xfrm>
        </p:spPr>
        <p:txBody>
          <a:bodyPr>
            <a:normAutofit/>
          </a:bodyPr>
          <a:lstStyle/>
          <a:p>
            <a:pPr eaLnBrk="1" fontAlgn="auto" hangingPunct="1">
              <a:spcAft>
                <a:spcPts val="0"/>
              </a:spcAft>
              <a:defRPr/>
            </a:pPr>
            <a:r>
              <a:rPr lang="en-US" dirty="0"/>
              <a:t>Problem Solving Step 4: Execute</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12</a:t>
            </a:fld>
            <a:endParaRPr lang="en-US" altLang="en-US" sz="800" dirty="0">
              <a:solidFill>
                <a:srgbClr val="898989"/>
              </a:solidFill>
              <a:latin typeface="Arial Black" panose="020B0A04020102020204" pitchFamily="34" charset="0"/>
            </a:endParaRPr>
          </a:p>
        </p:txBody>
      </p:sp>
      <p:pic>
        <p:nvPicPr>
          <p:cNvPr id="7" name="Picture 6">
            <a:extLst>
              <a:ext uri="{FF2B5EF4-FFF2-40B4-BE49-F238E27FC236}">
                <a16:creationId xmlns:a16="http://schemas.microsoft.com/office/drawing/2014/main" id="{5454A9E9-1B32-4618-AD58-1D02322BA5D7}"/>
              </a:ext>
            </a:extLst>
          </p:cNvPr>
          <p:cNvPicPr>
            <a:picLocks noChangeAspect="1"/>
          </p:cNvPicPr>
          <p:nvPr/>
        </p:nvPicPr>
        <p:blipFill>
          <a:blip r:embed="rId4"/>
          <a:stretch>
            <a:fillRect/>
          </a:stretch>
        </p:blipFill>
        <p:spPr>
          <a:xfrm>
            <a:off x="7602850" y="0"/>
            <a:ext cx="1399549" cy="1353312"/>
          </a:xfrm>
          <a:prstGeom prst="rect">
            <a:avLst/>
          </a:prstGeom>
          <a:effectLst>
            <a:outerShdw blurRad="50800" dist="50800" dir="5400000" algn="ctr" rotWithShape="0">
              <a:schemeClr val="bg1"/>
            </a:outerShdw>
          </a:effectLst>
        </p:spPr>
      </p:pic>
      <p:sp>
        <p:nvSpPr>
          <p:cNvPr id="8" name="Rectangle 7">
            <a:extLst>
              <a:ext uri="{FF2B5EF4-FFF2-40B4-BE49-F238E27FC236}">
                <a16:creationId xmlns:a16="http://schemas.microsoft.com/office/drawing/2014/main" id="{C41524F2-5F2A-4AD2-8885-87A4C818A8AC}"/>
              </a:ext>
            </a:extLst>
          </p:cNvPr>
          <p:cNvSpPr/>
          <p:nvPr/>
        </p:nvSpPr>
        <p:spPr>
          <a:xfrm>
            <a:off x="761998" y="2351240"/>
            <a:ext cx="6296025" cy="558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B04928A-E2DD-4030-9036-CCD7CBDB3FF9}"/>
              </a:ext>
            </a:extLst>
          </p:cNvPr>
          <p:cNvSpPr/>
          <p:nvPr/>
        </p:nvSpPr>
        <p:spPr>
          <a:xfrm>
            <a:off x="761998" y="3425911"/>
            <a:ext cx="6296025" cy="558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6926A18-2BCC-4944-817B-924188F0FDD6}"/>
              </a:ext>
            </a:extLst>
          </p:cNvPr>
          <p:cNvSpPr/>
          <p:nvPr/>
        </p:nvSpPr>
        <p:spPr>
          <a:xfrm>
            <a:off x="761998" y="4500582"/>
            <a:ext cx="6296025" cy="558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89459C-48FF-4A3D-A973-AF3F5C4598ED}"/>
              </a:ext>
            </a:extLst>
          </p:cNvPr>
          <p:cNvSpPr/>
          <p:nvPr/>
        </p:nvSpPr>
        <p:spPr>
          <a:xfrm>
            <a:off x="761998" y="1276569"/>
            <a:ext cx="6296025" cy="558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820ABD5-5E69-41FA-A11D-4FCAC1CDF690}"/>
              </a:ext>
            </a:extLst>
          </p:cNvPr>
          <p:cNvSpPr txBox="1"/>
          <p:nvPr/>
        </p:nvSpPr>
        <p:spPr>
          <a:xfrm>
            <a:off x="762000" y="1342266"/>
            <a:ext cx="1978747" cy="400110"/>
          </a:xfrm>
          <a:prstGeom prst="rect">
            <a:avLst/>
          </a:prstGeom>
          <a:noFill/>
        </p:spPr>
        <p:txBody>
          <a:bodyPr wrap="none" rtlCol="0">
            <a:spAutoFit/>
          </a:bodyPr>
          <a:lstStyle/>
          <a:p>
            <a:r>
              <a:rPr lang="en-US" sz="2000" dirty="0">
                <a:latin typeface="Arial" pitchFamily="34" charset="0"/>
                <a:cs typeface="Arial" pitchFamily="34" charset="0"/>
              </a:rPr>
              <a:t>Set Timeframes</a:t>
            </a:r>
          </a:p>
        </p:txBody>
      </p:sp>
      <p:sp>
        <p:nvSpPr>
          <p:cNvPr id="13" name="TextBox 12">
            <a:extLst>
              <a:ext uri="{FF2B5EF4-FFF2-40B4-BE49-F238E27FC236}">
                <a16:creationId xmlns:a16="http://schemas.microsoft.com/office/drawing/2014/main" id="{15C6AAA9-9788-41F9-80E2-9896133CC0B7}"/>
              </a:ext>
            </a:extLst>
          </p:cNvPr>
          <p:cNvSpPr txBox="1"/>
          <p:nvPr/>
        </p:nvSpPr>
        <p:spPr>
          <a:xfrm>
            <a:off x="762000" y="3491608"/>
            <a:ext cx="3223959" cy="400110"/>
          </a:xfrm>
          <a:prstGeom prst="rect">
            <a:avLst/>
          </a:prstGeom>
          <a:noFill/>
        </p:spPr>
        <p:txBody>
          <a:bodyPr wrap="none" rtlCol="0">
            <a:spAutoFit/>
          </a:bodyPr>
          <a:lstStyle/>
          <a:p>
            <a:r>
              <a:rPr lang="en-US" sz="2000" dirty="0">
                <a:latin typeface="Arial" pitchFamily="34" charset="0"/>
                <a:cs typeface="Arial" pitchFamily="34" charset="0"/>
              </a:rPr>
              <a:t>Determine Responsibilities</a:t>
            </a:r>
          </a:p>
        </p:txBody>
      </p:sp>
      <p:sp>
        <p:nvSpPr>
          <p:cNvPr id="14" name="TextBox 13">
            <a:extLst>
              <a:ext uri="{FF2B5EF4-FFF2-40B4-BE49-F238E27FC236}">
                <a16:creationId xmlns:a16="http://schemas.microsoft.com/office/drawing/2014/main" id="{0A9BFD99-96BB-4770-B133-BFEF1F2FA4F1}"/>
              </a:ext>
            </a:extLst>
          </p:cNvPr>
          <p:cNvSpPr txBox="1"/>
          <p:nvPr/>
        </p:nvSpPr>
        <p:spPr>
          <a:xfrm>
            <a:off x="762000" y="2416937"/>
            <a:ext cx="2664512" cy="400110"/>
          </a:xfrm>
          <a:prstGeom prst="rect">
            <a:avLst/>
          </a:prstGeom>
          <a:noFill/>
        </p:spPr>
        <p:txBody>
          <a:bodyPr wrap="none" rtlCol="0">
            <a:spAutoFit/>
          </a:bodyPr>
          <a:lstStyle/>
          <a:p>
            <a:r>
              <a:rPr lang="en-US" sz="2000" dirty="0">
                <a:latin typeface="Arial" pitchFamily="34" charset="0"/>
                <a:cs typeface="Arial" pitchFamily="34" charset="0"/>
              </a:rPr>
              <a:t>Determine Resources</a:t>
            </a:r>
          </a:p>
        </p:txBody>
      </p:sp>
      <p:sp>
        <p:nvSpPr>
          <p:cNvPr id="15" name="TextBox 14">
            <a:extLst>
              <a:ext uri="{FF2B5EF4-FFF2-40B4-BE49-F238E27FC236}">
                <a16:creationId xmlns:a16="http://schemas.microsoft.com/office/drawing/2014/main" id="{0E839D20-9314-424B-9341-9C8D1CDBB56E}"/>
              </a:ext>
            </a:extLst>
          </p:cNvPr>
          <p:cNvSpPr txBox="1"/>
          <p:nvPr/>
        </p:nvSpPr>
        <p:spPr>
          <a:xfrm>
            <a:off x="762000" y="4566279"/>
            <a:ext cx="2552302" cy="400110"/>
          </a:xfrm>
          <a:prstGeom prst="rect">
            <a:avLst/>
          </a:prstGeom>
          <a:noFill/>
        </p:spPr>
        <p:txBody>
          <a:bodyPr wrap="none" rtlCol="0">
            <a:spAutoFit/>
          </a:bodyPr>
          <a:lstStyle/>
          <a:p>
            <a:r>
              <a:rPr lang="en-US" sz="2000" dirty="0">
                <a:latin typeface="Arial" pitchFamily="34" charset="0"/>
                <a:cs typeface="Arial" pitchFamily="34" charset="0"/>
              </a:rPr>
              <a:t>Plan Communication</a:t>
            </a:r>
          </a:p>
        </p:txBody>
      </p:sp>
      <p:sp>
        <p:nvSpPr>
          <p:cNvPr id="16" name="Rectangle 15">
            <a:extLst>
              <a:ext uri="{FF2B5EF4-FFF2-40B4-BE49-F238E27FC236}">
                <a16:creationId xmlns:a16="http://schemas.microsoft.com/office/drawing/2014/main" id="{C40D5BD0-053D-4320-A5D8-B2BD54BFE2DF}"/>
              </a:ext>
            </a:extLst>
          </p:cNvPr>
          <p:cNvSpPr/>
          <p:nvPr/>
        </p:nvSpPr>
        <p:spPr>
          <a:xfrm>
            <a:off x="762000" y="5575252"/>
            <a:ext cx="6296025" cy="558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64EC4D4-3053-4477-B4E0-194BE832ABC8}"/>
              </a:ext>
            </a:extLst>
          </p:cNvPr>
          <p:cNvSpPr txBox="1"/>
          <p:nvPr/>
        </p:nvSpPr>
        <p:spPr>
          <a:xfrm>
            <a:off x="762002" y="5640949"/>
            <a:ext cx="2108269" cy="400110"/>
          </a:xfrm>
          <a:prstGeom prst="rect">
            <a:avLst/>
          </a:prstGeom>
          <a:noFill/>
        </p:spPr>
        <p:txBody>
          <a:bodyPr wrap="none" rtlCol="0">
            <a:spAutoFit/>
          </a:bodyPr>
          <a:lstStyle/>
          <a:p>
            <a:r>
              <a:rPr lang="en-US" sz="2000" dirty="0">
                <a:latin typeface="Arial" pitchFamily="34" charset="0"/>
                <a:cs typeface="Arial" pitchFamily="34" charset="0"/>
              </a:rPr>
              <a:t>Measure Results</a:t>
            </a:r>
          </a:p>
        </p:txBody>
      </p:sp>
    </p:spTree>
    <p:custDataLst>
      <p:tags r:id="rId1"/>
    </p:custDataLst>
    <p:extLst>
      <p:ext uri="{BB962C8B-B14F-4D97-AF65-F5344CB8AC3E}">
        <p14:creationId xmlns:p14="http://schemas.microsoft.com/office/powerpoint/2010/main" val="196442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F6A8E-3895-4A7E-BE67-D8F33B66D0B2}"/>
              </a:ext>
            </a:extLst>
          </p:cNvPr>
          <p:cNvSpPr>
            <a:spLocks noGrp="1"/>
          </p:cNvSpPr>
          <p:nvPr>
            <p:ph type="title"/>
          </p:nvPr>
        </p:nvSpPr>
        <p:spPr>
          <a:xfrm>
            <a:off x="457199" y="95534"/>
            <a:ext cx="8495731" cy="573207"/>
          </a:xfrm>
        </p:spPr>
        <p:txBody>
          <a:bodyPr>
            <a:normAutofit/>
          </a:bodyPr>
          <a:lstStyle/>
          <a:p>
            <a:r>
              <a:rPr lang="en-US" dirty="0"/>
              <a:t>Step 4: Execute – Brainstorming Exercise</a:t>
            </a:r>
          </a:p>
        </p:txBody>
      </p:sp>
      <p:sp>
        <p:nvSpPr>
          <p:cNvPr id="4" name="Slide Number Placeholder 3">
            <a:extLst>
              <a:ext uri="{FF2B5EF4-FFF2-40B4-BE49-F238E27FC236}">
                <a16:creationId xmlns:a16="http://schemas.microsoft.com/office/drawing/2014/main" id="{77FBD381-7A87-4FEC-A51B-198CBAD05EE4}"/>
              </a:ext>
            </a:extLst>
          </p:cNvPr>
          <p:cNvSpPr>
            <a:spLocks noGrp="1"/>
          </p:cNvSpPr>
          <p:nvPr>
            <p:ph type="sldNum" sz="quarter" idx="10"/>
          </p:nvPr>
        </p:nvSpPr>
        <p:spPr/>
        <p:txBody>
          <a:bodyPr/>
          <a:lstStyle/>
          <a:p>
            <a:pPr>
              <a:defRPr/>
            </a:pPr>
            <a:fld id="{0D42AF01-4794-4F38-89E3-25371BA3F581}" type="slidenum">
              <a:rPr lang="en-US" altLang="en-US" smtClean="0"/>
              <a:pPr>
                <a:defRPr/>
              </a:pPr>
              <a:t>13</a:t>
            </a:fld>
            <a:endParaRPr lang="en-US" altLang="en-US" dirty="0"/>
          </a:p>
        </p:txBody>
      </p:sp>
      <p:sp>
        <p:nvSpPr>
          <p:cNvPr id="5" name="Footer Placeholder 4">
            <a:extLst>
              <a:ext uri="{FF2B5EF4-FFF2-40B4-BE49-F238E27FC236}">
                <a16:creationId xmlns:a16="http://schemas.microsoft.com/office/drawing/2014/main" id="{80E48CBC-9956-45E5-9384-6BD0957D76DF}"/>
              </a:ext>
            </a:extLst>
          </p:cNvPr>
          <p:cNvSpPr>
            <a:spLocks noGrp="1"/>
          </p:cNvSpPr>
          <p:nvPr>
            <p:ph type="ftr" sz="quarter" idx="11"/>
          </p:nvPr>
        </p:nvSpPr>
        <p:spPr/>
        <p:txBody>
          <a:bodyPr/>
          <a:lstStyle/>
          <a:p>
            <a:pPr>
              <a:defRPr/>
            </a:pPr>
            <a:r>
              <a:rPr lang="en-US" dirty="0"/>
              <a:t>CONFIDENTIAL</a:t>
            </a:r>
          </a:p>
        </p:txBody>
      </p:sp>
      <p:pic>
        <p:nvPicPr>
          <p:cNvPr id="9" name="Picture 8">
            <a:extLst>
              <a:ext uri="{FF2B5EF4-FFF2-40B4-BE49-F238E27FC236}">
                <a16:creationId xmlns:a16="http://schemas.microsoft.com/office/drawing/2014/main" id="{DFED66AB-1F73-4E46-9BC9-BEEEF20465C3}"/>
              </a:ext>
            </a:extLst>
          </p:cNvPr>
          <p:cNvPicPr>
            <a:picLocks noChangeAspect="1"/>
          </p:cNvPicPr>
          <p:nvPr/>
        </p:nvPicPr>
        <p:blipFill>
          <a:blip r:embed="rId4"/>
          <a:stretch>
            <a:fillRect/>
          </a:stretch>
        </p:blipFill>
        <p:spPr>
          <a:xfrm>
            <a:off x="-65959" y="852542"/>
            <a:ext cx="3236024" cy="3236024"/>
          </a:xfrm>
          <a:prstGeom prst="rect">
            <a:avLst/>
          </a:prstGeom>
        </p:spPr>
      </p:pic>
      <p:pic>
        <p:nvPicPr>
          <p:cNvPr id="11" name="Picture 10">
            <a:extLst>
              <a:ext uri="{FF2B5EF4-FFF2-40B4-BE49-F238E27FC236}">
                <a16:creationId xmlns:a16="http://schemas.microsoft.com/office/drawing/2014/main" id="{CB102B4E-7857-47F1-8938-8605E38EA0A6}"/>
              </a:ext>
            </a:extLst>
          </p:cNvPr>
          <p:cNvPicPr>
            <a:picLocks noChangeAspect="1"/>
          </p:cNvPicPr>
          <p:nvPr/>
        </p:nvPicPr>
        <p:blipFill>
          <a:blip r:embed="rId5"/>
          <a:stretch>
            <a:fillRect/>
          </a:stretch>
        </p:blipFill>
        <p:spPr>
          <a:xfrm>
            <a:off x="3006513" y="855001"/>
            <a:ext cx="3231106" cy="3231106"/>
          </a:xfrm>
          <a:prstGeom prst="rect">
            <a:avLst/>
          </a:prstGeom>
        </p:spPr>
      </p:pic>
      <p:pic>
        <p:nvPicPr>
          <p:cNvPr id="13" name="Picture 12">
            <a:extLst>
              <a:ext uri="{FF2B5EF4-FFF2-40B4-BE49-F238E27FC236}">
                <a16:creationId xmlns:a16="http://schemas.microsoft.com/office/drawing/2014/main" id="{2CAF0085-803D-4248-BAA7-A34B9225A1FF}"/>
              </a:ext>
            </a:extLst>
          </p:cNvPr>
          <p:cNvPicPr>
            <a:picLocks noChangeAspect="1"/>
          </p:cNvPicPr>
          <p:nvPr/>
        </p:nvPicPr>
        <p:blipFill>
          <a:blip r:embed="rId6"/>
          <a:stretch>
            <a:fillRect/>
          </a:stretch>
        </p:blipFill>
        <p:spPr>
          <a:xfrm>
            <a:off x="1392070" y="3789620"/>
            <a:ext cx="3231106" cy="3231106"/>
          </a:xfrm>
          <a:prstGeom prst="rect">
            <a:avLst/>
          </a:prstGeom>
        </p:spPr>
      </p:pic>
      <p:pic>
        <p:nvPicPr>
          <p:cNvPr id="15" name="Picture 14">
            <a:extLst>
              <a:ext uri="{FF2B5EF4-FFF2-40B4-BE49-F238E27FC236}">
                <a16:creationId xmlns:a16="http://schemas.microsoft.com/office/drawing/2014/main" id="{EE89F84A-106D-400C-A874-768CB20D481A}"/>
              </a:ext>
            </a:extLst>
          </p:cNvPr>
          <p:cNvPicPr>
            <a:picLocks noChangeAspect="1"/>
          </p:cNvPicPr>
          <p:nvPr/>
        </p:nvPicPr>
        <p:blipFill>
          <a:blip r:embed="rId7"/>
          <a:stretch>
            <a:fillRect/>
          </a:stretch>
        </p:blipFill>
        <p:spPr>
          <a:xfrm>
            <a:off x="4672907" y="3789620"/>
            <a:ext cx="3231106" cy="3231106"/>
          </a:xfrm>
          <a:prstGeom prst="rect">
            <a:avLst/>
          </a:prstGeom>
        </p:spPr>
      </p:pic>
      <p:pic>
        <p:nvPicPr>
          <p:cNvPr id="17" name="Picture 16">
            <a:extLst>
              <a:ext uri="{FF2B5EF4-FFF2-40B4-BE49-F238E27FC236}">
                <a16:creationId xmlns:a16="http://schemas.microsoft.com/office/drawing/2014/main" id="{671E69E1-988D-4819-BB3C-A4AFACABCCBB}"/>
              </a:ext>
            </a:extLst>
          </p:cNvPr>
          <p:cNvPicPr>
            <a:picLocks noChangeAspect="1"/>
          </p:cNvPicPr>
          <p:nvPr/>
        </p:nvPicPr>
        <p:blipFill>
          <a:blip r:embed="rId8"/>
          <a:stretch>
            <a:fillRect/>
          </a:stretch>
        </p:blipFill>
        <p:spPr>
          <a:xfrm>
            <a:off x="6074068" y="855001"/>
            <a:ext cx="3231106" cy="3231106"/>
          </a:xfrm>
          <a:prstGeom prst="rect">
            <a:avLst/>
          </a:prstGeom>
        </p:spPr>
      </p:pic>
      <p:sp>
        <p:nvSpPr>
          <p:cNvPr id="18" name="TextBox 17">
            <a:extLst>
              <a:ext uri="{FF2B5EF4-FFF2-40B4-BE49-F238E27FC236}">
                <a16:creationId xmlns:a16="http://schemas.microsoft.com/office/drawing/2014/main" id="{4E516D3D-1CB3-4D0A-8B9A-158EF3C4B0BF}"/>
              </a:ext>
            </a:extLst>
          </p:cNvPr>
          <p:cNvSpPr txBox="1"/>
          <p:nvPr/>
        </p:nvSpPr>
        <p:spPr>
          <a:xfrm rot="21250655">
            <a:off x="526535" y="1919378"/>
            <a:ext cx="1932388" cy="892552"/>
          </a:xfrm>
          <a:prstGeom prst="rect">
            <a:avLst/>
          </a:prstGeom>
          <a:noFill/>
        </p:spPr>
        <p:txBody>
          <a:bodyPr wrap="none" rtlCol="0">
            <a:spAutoFit/>
          </a:bodyPr>
          <a:lstStyle/>
          <a:p>
            <a:pPr algn="ctr"/>
            <a:r>
              <a:rPr lang="en-US" sz="2600" dirty="0">
                <a:latin typeface="Arial" pitchFamily="34" charset="0"/>
                <a:cs typeface="Arial" pitchFamily="34" charset="0"/>
              </a:rPr>
              <a:t>Set </a:t>
            </a:r>
            <a:br>
              <a:rPr lang="en-US" sz="2600" dirty="0">
                <a:latin typeface="Arial" pitchFamily="34" charset="0"/>
                <a:cs typeface="Arial" pitchFamily="34" charset="0"/>
              </a:rPr>
            </a:br>
            <a:r>
              <a:rPr lang="en-US" sz="2600" dirty="0">
                <a:latin typeface="Arial" pitchFamily="34" charset="0"/>
                <a:cs typeface="Arial" pitchFamily="34" charset="0"/>
              </a:rPr>
              <a:t>Timeframes</a:t>
            </a:r>
          </a:p>
        </p:txBody>
      </p:sp>
      <p:sp>
        <p:nvSpPr>
          <p:cNvPr id="19" name="TextBox 18">
            <a:extLst>
              <a:ext uri="{FF2B5EF4-FFF2-40B4-BE49-F238E27FC236}">
                <a16:creationId xmlns:a16="http://schemas.microsoft.com/office/drawing/2014/main" id="{05E68DF9-9308-4CD8-A87A-B73D54B402DA}"/>
              </a:ext>
            </a:extLst>
          </p:cNvPr>
          <p:cNvSpPr txBox="1"/>
          <p:nvPr/>
        </p:nvSpPr>
        <p:spPr>
          <a:xfrm rot="21342011">
            <a:off x="6387473" y="1919378"/>
            <a:ext cx="2502608" cy="892552"/>
          </a:xfrm>
          <a:prstGeom prst="rect">
            <a:avLst/>
          </a:prstGeom>
          <a:noFill/>
        </p:spPr>
        <p:txBody>
          <a:bodyPr wrap="none" rtlCol="0">
            <a:spAutoFit/>
          </a:bodyPr>
          <a:lstStyle/>
          <a:p>
            <a:pPr algn="ctr"/>
            <a:r>
              <a:rPr lang="en-US" sz="2600" dirty="0">
                <a:latin typeface="Arial" pitchFamily="34" charset="0"/>
                <a:cs typeface="Arial" pitchFamily="34" charset="0"/>
              </a:rPr>
              <a:t>Determine </a:t>
            </a:r>
            <a:br>
              <a:rPr lang="en-US" sz="2600" dirty="0">
                <a:latin typeface="Arial" pitchFamily="34" charset="0"/>
                <a:cs typeface="Arial" pitchFamily="34" charset="0"/>
              </a:rPr>
            </a:br>
            <a:r>
              <a:rPr lang="en-US" sz="2600" dirty="0">
                <a:latin typeface="Arial" pitchFamily="34" charset="0"/>
                <a:cs typeface="Arial" pitchFamily="34" charset="0"/>
              </a:rPr>
              <a:t>Responsibilities</a:t>
            </a:r>
          </a:p>
        </p:txBody>
      </p:sp>
      <p:sp>
        <p:nvSpPr>
          <p:cNvPr id="20" name="TextBox 19">
            <a:extLst>
              <a:ext uri="{FF2B5EF4-FFF2-40B4-BE49-F238E27FC236}">
                <a16:creationId xmlns:a16="http://schemas.microsoft.com/office/drawing/2014/main" id="{C1BE5D79-D0BA-4294-9A4F-8CE19F3D86F8}"/>
              </a:ext>
            </a:extLst>
          </p:cNvPr>
          <p:cNvSpPr txBox="1"/>
          <p:nvPr/>
        </p:nvSpPr>
        <p:spPr>
          <a:xfrm rot="21281959">
            <a:off x="3663717" y="1919378"/>
            <a:ext cx="1779654" cy="892552"/>
          </a:xfrm>
          <a:prstGeom prst="rect">
            <a:avLst/>
          </a:prstGeom>
          <a:noFill/>
        </p:spPr>
        <p:txBody>
          <a:bodyPr wrap="none" rtlCol="0">
            <a:spAutoFit/>
          </a:bodyPr>
          <a:lstStyle/>
          <a:p>
            <a:pPr algn="ctr"/>
            <a:r>
              <a:rPr lang="en-US" sz="2600" dirty="0">
                <a:latin typeface="Arial" pitchFamily="34" charset="0"/>
                <a:cs typeface="Arial" pitchFamily="34" charset="0"/>
              </a:rPr>
              <a:t>Determine</a:t>
            </a:r>
            <a:br>
              <a:rPr lang="en-US" sz="2600" dirty="0">
                <a:latin typeface="Arial" pitchFamily="34" charset="0"/>
                <a:cs typeface="Arial" pitchFamily="34" charset="0"/>
              </a:rPr>
            </a:br>
            <a:r>
              <a:rPr lang="en-US" sz="2600" dirty="0">
                <a:latin typeface="Arial" pitchFamily="34" charset="0"/>
                <a:cs typeface="Arial" pitchFamily="34" charset="0"/>
              </a:rPr>
              <a:t>Resources</a:t>
            </a:r>
          </a:p>
        </p:txBody>
      </p:sp>
      <p:sp>
        <p:nvSpPr>
          <p:cNvPr id="21" name="TextBox 20">
            <a:extLst>
              <a:ext uri="{FF2B5EF4-FFF2-40B4-BE49-F238E27FC236}">
                <a16:creationId xmlns:a16="http://schemas.microsoft.com/office/drawing/2014/main" id="{D07A32FF-48CB-415C-86FB-0E231922CB3A}"/>
              </a:ext>
            </a:extLst>
          </p:cNvPr>
          <p:cNvSpPr txBox="1"/>
          <p:nvPr/>
        </p:nvSpPr>
        <p:spPr>
          <a:xfrm rot="21286231">
            <a:off x="1577247" y="4769626"/>
            <a:ext cx="2502608" cy="892552"/>
          </a:xfrm>
          <a:prstGeom prst="rect">
            <a:avLst/>
          </a:prstGeom>
          <a:noFill/>
        </p:spPr>
        <p:txBody>
          <a:bodyPr wrap="none" rtlCol="0">
            <a:spAutoFit/>
          </a:bodyPr>
          <a:lstStyle/>
          <a:p>
            <a:pPr algn="ctr"/>
            <a:r>
              <a:rPr lang="en-US" sz="2600" dirty="0">
                <a:latin typeface="Arial" pitchFamily="34" charset="0"/>
                <a:cs typeface="Arial" pitchFamily="34" charset="0"/>
              </a:rPr>
              <a:t>Plan</a:t>
            </a:r>
            <a:br>
              <a:rPr lang="en-US" sz="2600" dirty="0">
                <a:latin typeface="Arial" pitchFamily="34" charset="0"/>
                <a:cs typeface="Arial" pitchFamily="34" charset="0"/>
              </a:rPr>
            </a:br>
            <a:r>
              <a:rPr lang="en-US" sz="2600" dirty="0">
                <a:latin typeface="Arial" pitchFamily="34" charset="0"/>
                <a:cs typeface="Arial" pitchFamily="34" charset="0"/>
              </a:rPr>
              <a:t>Communication</a:t>
            </a:r>
          </a:p>
        </p:txBody>
      </p:sp>
      <p:sp>
        <p:nvSpPr>
          <p:cNvPr id="22" name="TextBox 21">
            <a:extLst>
              <a:ext uri="{FF2B5EF4-FFF2-40B4-BE49-F238E27FC236}">
                <a16:creationId xmlns:a16="http://schemas.microsoft.com/office/drawing/2014/main" id="{E10AD083-E4F6-465C-97F4-0730A6B52018}"/>
              </a:ext>
            </a:extLst>
          </p:cNvPr>
          <p:cNvSpPr txBox="1"/>
          <p:nvPr/>
        </p:nvSpPr>
        <p:spPr>
          <a:xfrm rot="21319264">
            <a:off x="5496070" y="4769626"/>
            <a:ext cx="1483098" cy="892552"/>
          </a:xfrm>
          <a:prstGeom prst="rect">
            <a:avLst/>
          </a:prstGeom>
          <a:noFill/>
        </p:spPr>
        <p:txBody>
          <a:bodyPr wrap="none" rtlCol="0">
            <a:spAutoFit/>
          </a:bodyPr>
          <a:lstStyle/>
          <a:p>
            <a:pPr algn="ctr"/>
            <a:r>
              <a:rPr lang="en-US" sz="2600" dirty="0">
                <a:latin typeface="Arial" pitchFamily="34" charset="0"/>
                <a:cs typeface="Arial" pitchFamily="34" charset="0"/>
              </a:rPr>
              <a:t>Measure</a:t>
            </a:r>
            <a:br>
              <a:rPr lang="en-US" sz="2600" dirty="0">
                <a:latin typeface="Arial" pitchFamily="34" charset="0"/>
                <a:cs typeface="Arial" pitchFamily="34" charset="0"/>
              </a:rPr>
            </a:br>
            <a:r>
              <a:rPr lang="en-US" sz="2600" dirty="0">
                <a:latin typeface="Arial" pitchFamily="34" charset="0"/>
                <a:cs typeface="Arial" pitchFamily="34" charset="0"/>
              </a:rPr>
              <a:t>Results</a:t>
            </a:r>
          </a:p>
        </p:txBody>
      </p:sp>
    </p:spTree>
    <p:custDataLst>
      <p:tags r:id="rId1"/>
    </p:custDataLst>
    <p:extLst>
      <p:ext uri="{BB962C8B-B14F-4D97-AF65-F5344CB8AC3E}">
        <p14:creationId xmlns:p14="http://schemas.microsoft.com/office/powerpoint/2010/main" val="314127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F6C804-CA04-427F-A611-CFC6AFC1CB2F}"/>
              </a:ext>
            </a:extLst>
          </p:cNvPr>
          <p:cNvSpPr/>
          <p:nvPr/>
        </p:nvSpPr>
        <p:spPr>
          <a:xfrm>
            <a:off x="611874" y="2616992"/>
            <a:ext cx="5352197" cy="558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DA56771-5934-4222-91F7-7F72C06ECEE7}"/>
              </a:ext>
            </a:extLst>
          </p:cNvPr>
          <p:cNvSpPr/>
          <p:nvPr/>
        </p:nvSpPr>
        <p:spPr>
          <a:xfrm>
            <a:off x="611874" y="3705311"/>
            <a:ext cx="5352197" cy="558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F802558-0D75-4A7C-9A80-60F5274DB7BF}"/>
              </a:ext>
            </a:extLst>
          </p:cNvPr>
          <p:cNvSpPr/>
          <p:nvPr/>
        </p:nvSpPr>
        <p:spPr>
          <a:xfrm>
            <a:off x="611874" y="1542321"/>
            <a:ext cx="5352197" cy="558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57200" y="109538"/>
            <a:ext cx="8420100" cy="558800"/>
          </a:xfrm>
        </p:spPr>
        <p:txBody>
          <a:bodyPr>
            <a:normAutofit/>
          </a:bodyPr>
          <a:lstStyle/>
          <a:p>
            <a:pPr eaLnBrk="1" fontAlgn="auto" hangingPunct="1">
              <a:spcAft>
                <a:spcPts val="0"/>
              </a:spcAft>
              <a:defRPr/>
            </a:pPr>
            <a:r>
              <a:rPr lang="en-US" dirty="0"/>
              <a:t>Problem Solving – Five Steps</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14</a:t>
            </a:fld>
            <a:endParaRPr lang="en-US" altLang="en-US" sz="800" dirty="0">
              <a:solidFill>
                <a:srgbClr val="898989"/>
              </a:solidFill>
              <a:latin typeface="Arial Black" panose="020B0A04020102020204" pitchFamily="34" charset="0"/>
            </a:endParaRPr>
          </a:p>
        </p:txBody>
      </p:sp>
      <p:sp>
        <p:nvSpPr>
          <p:cNvPr id="3" name="TextBox 2">
            <a:extLst>
              <a:ext uri="{FF2B5EF4-FFF2-40B4-BE49-F238E27FC236}">
                <a16:creationId xmlns:a16="http://schemas.microsoft.com/office/drawing/2014/main" id="{AA5E590E-FB49-41E2-AD3F-F7235F438B7E}"/>
              </a:ext>
            </a:extLst>
          </p:cNvPr>
          <p:cNvSpPr txBox="1"/>
          <p:nvPr/>
        </p:nvSpPr>
        <p:spPr>
          <a:xfrm>
            <a:off x="611874" y="1623771"/>
            <a:ext cx="2834430" cy="400110"/>
          </a:xfrm>
          <a:prstGeom prst="rect">
            <a:avLst/>
          </a:prstGeom>
          <a:noFill/>
        </p:spPr>
        <p:txBody>
          <a:bodyPr wrap="none" rtlCol="0">
            <a:spAutoFit/>
          </a:bodyPr>
          <a:lstStyle/>
          <a:p>
            <a:r>
              <a:rPr lang="en-US" sz="2000" dirty="0">
                <a:latin typeface="Arial" pitchFamily="34" charset="0"/>
                <a:cs typeface="Arial" pitchFamily="34" charset="0"/>
              </a:rPr>
              <a:t>Is the Problem Solved?</a:t>
            </a:r>
          </a:p>
        </p:txBody>
      </p:sp>
      <p:pic>
        <p:nvPicPr>
          <p:cNvPr id="7" name="Picture 6">
            <a:extLst>
              <a:ext uri="{FF2B5EF4-FFF2-40B4-BE49-F238E27FC236}">
                <a16:creationId xmlns:a16="http://schemas.microsoft.com/office/drawing/2014/main" id="{01B5F20D-DC01-47B6-BBDC-CE0C383EFAAD}"/>
              </a:ext>
            </a:extLst>
          </p:cNvPr>
          <p:cNvPicPr>
            <a:picLocks noChangeAspect="1"/>
          </p:cNvPicPr>
          <p:nvPr/>
        </p:nvPicPr>
        <p:blipFill>
          <a:blip r:embed="rId4"/>
          <a:stretch>
            <a:fillRect/>
          </a:stretch>
        </p:blipFill>
        <p:spPr>
          <a:xfrm>
            <a:off x="7591736" y="-6742"/>
            <a:ext cx="1399549" cy="1353312"/>
          </a:xfrm>
          <a:prstGeom prst="rect">
            <a:avLst/>
          </a:prstGeom>
          <a:effectLst>
            <a:outerShdw blurRad="50800" dist="50800" dir="5400000" algn="ctr" rotWithShape="0">
              <a:schemeClr val="bg1"/>
            </a:outerShdw>
          </a:effectLst>
        </p:spPr>
      </p:pic>
      <p:pic>
        <p:nvPicPr>
          <p:cNvPr id="8" name="Picture 7">
            <a:extLst>
              <a:ext uri="{FF2B5EF4-FFF2-40B4-BE49-F238E27FC236}">
                <a16:creationId xmlns:a16="http://schemas.microsoft.com/office/drawing/2014/main" id="{F2105BA5-6758-496B-B44D-2E8263F4D183}"/>
              </a:ext>
            </a:extLst>
          </p:cNvPr>
          <p:cNvPicPr>
            <a:picLocks noChangeAspect="1"/>
          </p:cNvPicPr>
          <p:nvPr/>
        </p:nvPicPr>
        <p:blipFill>
          <a:blip r:embed="rId5"/>
          <a:stretch>
            <a:fillRect/>
          </a:stretch>
        </p:blipFill>
        <p:spPr>
          <a:xfrm>
            <a:off x="4371236" y="1574578"/>
            <a:ext cx="5234229" cy="5234229"/>
          </a:xfrm>
          <a:prstGeom prst="rect">
            <a:avLst/>
          </a:prstGeom>
        </p:spPr>
      </p:pic>
      <p:sp>
        <p:nvSpPr>
          <p:cNvPr id="12" name="TextBox 11">
            <a:extLst>
              <a:ext uri="{FF2B5EF4-FFF2-40B4-BE49-F238E27FC236}">
                <a16:creationId xmlns:a16="http://schemas.microsoft.com/office/drawing/2014/main" id="{2CAC5E77-CCD9-4DF5-8CC3-433F015338E1}"/>
              </a:ext>
            </a:extLst>
          </p:cNvPr>
          <p:cNvSpPr txBox="1"/>
          <p:nvPr/>
        </p:nvSpPr>
        <p:spPr>
          <a:xfrm>
            <a:off x="611874" y="2714329"/>
            <a:ext cx="3363421" cy="400110"/>
          </a:xfrm>
          <a:prstGeom prst="rect">
            <a:avLst/>
          </a:prstGeom>
          <a:noFill/>
        </p:spPr>
        <p:txBody>
          <a:bodyPr wrap="none" rtlCol="0">
            <a:spAutoFit/>
          </a:bodyPr>
          <a:lstStyle/>
          <a:p>
            <a:r>
              <a:rPr lang="en-US" sz="2000" dirty="0">
                <a:latin typeface="Arial" pitchFamily="34" charset="0"/>
                <a:cs typeface="Arial" pitchFamily="34" charset="0"/>
              </a:rPr>
              <a:t>Follow-through on your plan</a:t>
            </a:r>
          </a:p>
        </p:txBody>
      </p:sp>
      <p:sp>
        <p:nvSpPr>
          <p:cNvPr id="13" name="TextBox 12">
            <a:extLst>
              <a:ext uri="{FF2B5EF4-FFF2-40B4-BE49-F238E27FC236}">
                <a16:creationId xmlns:a16="http://schemas.microsoft.com/office/drawing/2014/main" id="{EB60866A-5269-4B40-A3FD-5E957EC26EF3}"/>
              </a:ext>
            </a:extLst>
          </p:cNvPr>
          <p:cNvSpPr txBox="1"/>
          <p:nvPr/>
        </p:nvSpPr>
        <p:spPr>
          <a:xfrm>
            <a:off x="611874" y="3804887"/>
            <a:ext cx="3759362" cy="400110"/>
          </a:xfrm>
          <a:prstGeom prst="rect">
            <a:avLst/>
          </a:prstGeom>
          <a:noFill/>
        </p:spPr>
        <p:txBody>
          <a:bodyPr wrap="none" rtlCol="0">
            <a:spAutoFit/>
          </a:bodyPr>
          <a:lstStyle/>
          <a:p>
            <a:r>
              <a:rPr lang="en-US" sz="2000" dirty="0">
                <a:latin typeface="Arial" pitchFamily="34" charset="0"/>
                <a:cs typeface="Arial" pitchFamily="34" charset="0"/>
              </a:rPr>
              <a:t>Objectively measure the results</a:t>
            </a:r>
          </a:p>
        </p:txBody>
      </p:sp>
    </p:spTree>
    <p:custDataLst>
      <p:tags r:id="rId1"/>
    </p:custDataLst>
    <p:extLst>
      <p:ext uri="{BB962C8B-B14F-4D97-AF65-F5344CB8AC3E}">
        <p14:creationId xmlns:p14="http://schemas.microsoft.com/office/powerpoint/2010/main" val="328257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558800"/>
          </a:xfrm>
        </p:spPr>
        <p:txBody>
          <a:bodyPr/>
          <a:lstStyle/>
          <a:p>
            <a:pPr eaLnBrk="1" fontAlgn="auto" hangingPunct="1">
              <a:spcAft>
                <a:spcPts val="0"/>
              </a:spcAft>
              <a:defRPr/>
            </a:pPr>
            <a:r>
              <a:rPr lang="en-US" dirty="0"/>
              <a:t>Problem Solving Summary</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15</a:t>
            </a:fld>
            <a:endParaRPr lang="en-US" altLang="en-US" sz="800" dirty="0">
              <a:solidFill>
                <a:srgbClr val="898989"/>
              </a:solidFill>
              <a:latin typeface="Arial Black" panose="020B0A04020102020204" pitchFamily="34" charset="0"/>
            </a:endParaRPr>
          </a:p>
        </p:txBody>
      </p:sp>
      <p:grpSp>
        <p:nvGrpSpPr>
          <p:cNvPr id="5" name="Group 4">
            <a:extLst>
              <a:ext uri="{FF2B5EF4-FFF2-40B4-BE49-F238E27FC236}">
                <a16:creationId xmlns:a16="http://schemas.microsoft.com/office/drawing/2014/main" id="{718DE7B8-BD26-466F-B669-485CA5DB71D0}"/>
              </a:ext>
            </a:extLst>
          </p:cNvPr>
          <p:cNvGrpSpPr/>
          <p:nvPr/>
        </p:nvGrpSpPr>
        <p:grpSpPr>
          <a:xfrm>
            <a:off x="2174219" y="1017033"/>
            <a:ext cx="4795562" cy="4634163"/>
            <a:chOff x="3755649" y="1017033"/>
            <a:chExt cx="4795562" cy="4634163"/>
          </a:xfrm>
        </p:grpSpPr>
        <p:grpSp>
          <p:nvGrpSpPr>
            <p:cNvPr id="6" name="Group 5">
              <a:extLst>
                <a:ext uri="{FF2B5EF4-FFF2-40B4-BE49-F238E27FC236}">
                  <a16:creationId xmlns:a16="http://schemas.microsoft.com/office/drawing/2014/main" id="{D84B949E-E9F8-4753-BF9E-8344A2014C2F}"/>
                </a:ext>
              </a:extLst>
            </p:cNvPr>
            <p:cNvGrpSpPr/>
            <p:nvPr/>
          </p:nvGrpSpPr>
          <p:grpSpPr>
            <a:xfrm>
              <a:off x="3776964" y="1017033"/>
              <a:ext cx="4774247" cy="4634163"/>
              <a:chOff x="4301690" y="1924648"/>
              <a:chExt cx="3842161" cy="3729426"/>
            </a:xfrm>
          </p:grpSpPr>
          <p:sp>
            <p:nvSpPr>
              <p:cNvPr id="18" name="Teardrop 17">
                <a:extLst>
                  <a:ext uri="{FF2B5EF4-FFF2-40B4-BE49-F238E27FC236}">
                    <a16:creationId xmlns:a16="http://schemas.microsoft.com/office/drawing/2014/main" id="{80B5C02F-C2DA-40BF-9F71-244DE535A40E}"/>
                  </a:ext>
                </a:extLst>
              </p:cNvPr>
              <p:cNvSpPr/>
              <p:nvPr/>
            </p:nvSpPr>
            <p:spPr>
              <a:xfrm rot="17600639" flipH="1">
                <a:off x="6481289" y="2658835"/>
                <a:ext cx="1662562" cy="1662562"/>
              </a:xfrm>
              <a:prstGeom prst="teardrop">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19" name="Teardrop 18">
                <a:extLst>
                  <a:ext uri="{FF2B5EF4-FFF2-40B4-BE49-F238E27FC236}">
                    <a16:creationId xmlns:a16="http://schemas.microsoft.com/office/drawing/2014/main" id="{CA94CBA1-DE3D-44AC-845A-5A399AF69B5F}"/>
                  </a:ext>
                </a:extLst>
              </p:cNvPr>
              <p:cNvSpPr/>
              <p:nvPr/>
            </p:nvSpPr>
            <p:spPr>
              <a:xfrm rot="327068" flipH="1">
                <a:off x="6133373" y="3991512"/>
                <a:ext cx="1662563" cy="1662562"/>
              </a:xfrm>
              <a:prstGeom prst="teardrop">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0" name="Teardrop 19">
                <a:extLst>
                  <a:ext uri="{FF2B5EF4-FFF2-40B4-BE49-F238E27FC236}">
                    <a16:creationId xmlns:a16="http://schemas.microsoft.com/office/drawing/2014/main" id="{EA7F3047-CC2B-49F4-83FC-E65586D2A4F1}"/>
                  </a:ext>
                </a:extLst>
              </p:cNvPr>
              <p:cNvSpPr/>
              <p:nvPr/>
            </p:nvSpPr>
            <p:spPr>
              <a:xfrm rot="21343389">
                <a:off x="4612841" y="3981678"/>
                <a:ext cx="1662563" cy="1662562"/>
              </a:xfrm>
              <a:prstGeom prst="teardrop">
                <a:avLst/>
              </a:prstGeom>
              <a:solidFill>
                <a:schemeClr val="accent5">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1" name="Teardrop 20">
                <a:extLst>
                  <a:ext uri="{FF2B5EF4-FFF2-40B4-BE49-F238E27FC236}">
                    <a16:creationId xmlns:a16="http://schemas.microsoft.com/office/drawing/2014/main" id="{35E05391-2953-48B8-A406-991E980F4836}"/>
                  </a:ext>
                </a:extLst>
              </p:cNvPr>
              <p:cNvSpPr/>
              <p:nvPr/>
            </p:nvSpPr>
            <p:spPr>
              <a:xfrm rot="3999361">
                <a:off x="4301691" y="2658835"/>
                <a:ext cx="1662562" cy="1662563"/>
              </a:xfrm>
              <a:prstGeom prst="teardrop">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2" name="Teardrop 21">
                <a:hlinkClick r:id="rId4" action="ppaction://hlinksldjump" highlightClick="1"/>
                <a:extLst>
                  <a:ext uri="{FF2B5EF4-FFF2-40B4-BE49-F238E27FC236}">
                    <a16:creationId xmlns:a16="http://schemas.microsoft.com/office/drawing/2014/main" id="{508C2AD7-9781-46A1-9BE9-C50FF0CA5FE6}"/>
                  </a:ext>
                </a:extLst>
              </p:cNvPr>
              <p:cNvSpPr/>
              <p:nvPr/>
            </p:nvSpPr>
            <p:spPr>
              <a:xfrm rot="8128310">
                <a:off x="5395996" y="1924648"/>
                <a:ext cx="1662563" cy="1662562"/>
              </a:xfrm>
              <a:prstGeom prst="teardrop">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grpSp>
        <p:grpSp>
          <p:nvGrpSpPr>
            <p:cNvPr id="7" name="Group 6">
              <a:extLst>
                <a:ext uri="{FF2B5EF4-FFF2-40B4-BE49-F238E27FC236}">
                  <a16:creationId xmlns:a16="http://schemas.microsoft.com/office/drawing/2014/main" id="{B34E9B7F-B3DB-480D-85E1-4029D2D64795}"/>
                </a:ext>
              </a:extLst>
            </p:cNvPr>
            <p:cNvGrpSpPr/>
            <p:nvPr/>
          </p:nvGrpSpPr>
          <p:grpSpPr>
            <a:xfrm>
              <a:off x="3755649" y="1397340"/>
              <a:ext cx="4753716" cy="3952198"/>
              <a:chOff x="3755649" y="1397340"/>
              <a:chExt cx="4753716" cy="3952198"/>
            </a:xfrm>
          </p:grpSpPr>
          <p:sp>
            <p:nvSpPr>
              <p:cNvPr id="8" name="TextBox 7">
                <a:extLst>
                  <a:ext uri="{FF2B5EF4-FFF2-40B4-BE49-F238E27FC236}">
                    <a16:creationId xmlns:a16="http://schemas.microsoft.com/office/drawing/2014/main" id="{0C017321-7553-47E9-82F0-9DF8D26157E3}"/>
                  </a:ext>
                </a:extLst>
              </p:cNvPr>
              <p:cNvSpPr txBox="1"/>
              <p:nvPr/>
            </p:nvSpPr>
            <p:spPr>
              <a:xfrm>
                <a:off x="3755649" y="2701918"/>
                <a:ext cx="1333459" cy="672305"/>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Measure Results</a:t>
                </a:r>
              </a:p>
            </p:txBody>
          </p:sp>
          <p:sp>
            <p:nvSpPr>
              <p:cNvPr id="9" name="TextBox 8">
                <a:extLst>
                  <a:ext uri="{FF2B5EF4-FFF2-40B4-BE49-F238E27FC236}">
                    <a16:creationId xmlns:a16="http://schemas.microsoft.com/office/drawing/2014/main" id="{899DD06F-1F45-4C99-83D2-B15E0FF9E6A2}"/>
                  </a:ext>
                </a:extLst>
              </p:cNvPr>
              <p:cNvSpPr txBox="1"/>
              <p:nvPr/>
            </p:nvSpPr>
            <p:spPr>
              <a:xfrm>
                <a:off x="5618228" y="1397340"/>
                <a:ext cx="1118825" cy="401542"/>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Identify</a:t>
                </a:r>
              </a:p>
            </p:txBody>
          </p:sp>
          <p:sp>
            <p:nvSpPr>
              <p:cNvPr id="10" name="TextBox 9">
                <a:extLst>
                  <a:ext uri="{FF2B5EF4-FFF2-40B4-BE49-F238E27FC236}">
                    <a16:creationId xmlns:a16="http://schemas.microsoft.com/office/drawing/2014/main" id="{2A455B0F-313E-4CF4-8009-71D33D1C0B31}"/>
                  </a:ext>
                </a:extLst>
              </p:cNvPr>
              <p:cNvSpPr txBox="1"/>
              <p:nvPr/>
            </p:nvSpPr>
            <p:spPr>
              <a:xfrm>
                <a:off x="4592087" y="4801187"/>
                <a:ext cx="1256266" cy="401541"/>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Execute</a:t>
                </a:r>
              </a:p>
            </p:txBody>
          </p:sp>
          <p:sp>
            <p:nvSpPr>
              <p:cNvPr id="11" name="TextBox 10">
                <a:extLst>
                  <a:ext uri="{FF2B5EF4-FFF2-40B4-BE49-F238E27FC236}">
                    <a16:creationId xmlns:a16="http://schemas.microsoft.com/office/drawing/2014/main" id="{BB84E9AD-B43A-4969-86F2-24EF389C352B}"/>
                  </a:ext>
                </a:extLst>
              </p:cNvPr>
              <p:cNvSpPr txBox="1"/>
              <p:nvPr/>
            </p:nvSpPr>
            <p:spPr>
              <a:xfrm>
                <a:off x="6405188" y="4654376"/>
                <a:ext cx="1519908" cy="695162"/>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Brainstorm Ideas</a:t>
                </a:r>
              </a:p>
            </p:txBody>
          </p:sp>
          <p:sp>
            <p:nvSpPr>
              <p:cNvPr id="12" name="TextBox 11">
                <a:extLst>
                  <a:ext uri="{FF2B5EF4-FFF2-40B4-BE49-F238E27FC236}">
                    <a16:creationId xmlns:a16="http://schemas.microsoft.com/office/drawing/2014/main" id="{3A2DFA1E-74D7-45D1-A8F9-31CF0870F972}"/>
                  </a:ext>
                </a:extLst>
              </p:cNvPr>
              <p:cNvSpPr txBox="1"/>
              <p:nvPr/>
            </p:nvSpPr>
            <p:spPr>
              <a:xfrm>
                <a:off x="7089513" y="2557862"/>
                <a:ext cx="1419852" cy="960416"/>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Determine Root Causes</a:t>
                </a:r>
              </a:p>
            </p:txBody>
          </p:sp>
          <p:sp>
            <p:nvSpPr>
              <p:cNvPr id="13" name="TextBox 12">
                <a:extLst>
                  <a:ext uri="{FF2B5EF4-FFF2-40B4-BE49-F238E27FC236}">
                    <a16:creationId xmlns:a16="http://schemas.microsoft.com/office/drawing/2014/main" id="{1881A959-3A92-4514-9AE5-8BB0275EF1A8}"/>
                  </a:ext>
                </a:extLst>
              </p:cNvPr>
              <p:cNvSpPr txBox="1"/>
              <p:nvPr/>
            </p:nvSpPr>
            <p:spPr>
              <a:xfrm>
                <a:off x="5955903" y="2369523"/>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1</a:t>
                </a:r>
              </a:p>
            </p:txBody>
          </p:sp>
          <p:sp>
            <p:nvSpPr>
              <p:cNvPr id="14" name="TextBox 13">
                <a:extLst>
                  <a:ext uri="{FF2B5EF4-FFF2-40B4-BE49-F238E27FC236}">
                    <a16:creationId xmlns:a16="http://schemas.microsoft.com/office/drawing/2014/main" id="{C56A2D98-0B70-490A-8468-2D75F8FBE150}"/>
                  </a:ext>
                </a:extLst>
              </p:cNvPr>
              <p:cNvSpPr txBox="1"/>
              <p:nvPr/>
            </p:nvSpPr>
            <p:spPr>
              <a:xfrm>
                <a:off x="6687086" y="2943601"/>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2</a:t>
                </a:r>
              </a:p>
            </p:txBody>
          </p:sp>
          <p:sp>
            <p:nvSpPr>
              <p:cNvPr id="15" name="TextBox 14">
                <a:extLst>
                  <a:ext uri="{FF2B5EF4-FFF2-40B4-BE49-F238E27FC236}">
                    <a16:creationId xmlns:a16="http://schemas.microsoft.com/office/drawing/2014/main" id="{863C26DE-191B-4079-A2ED-568ECCC752A2}"/>
                  </a:ext>
                </a:extLst>
              </p:cNvPr>
              <p:cNvSpPr txBox="1"/>
              <p:nvPr/>
            </p:nvSpPr>
            <p:spPr>
              <a:xfrm>
                <a:off x="6303646" y="3664162"/>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3</a:t>
                </a:r>
              </a:p>
            </p:txBody>
          </p:sp>
          <p:sp>
            <p:nvSpPr>
              <p:cNvPr id="16" name="TextBox 15">
                <a:extLst>
                  <a:ext uri="{FF2B5EF4-FFF2-40B4-BE49-F238E27FC236}">
                    <a16:creationId xmlns:a16="http://schemas.microsoft.com/office/drawing/2014/main" id="{E027E1E8-4FA7-4547-8BA8-BAFF714FB5EA}"/>
                  </a:ext>
                </a:extLst>
              </p:cNvPr>
              <p:cNvSpPr txBox="1"/>
              <p:nvPr/>
            </p:nvSpPr>
            <p:spPr>
              <a:xfrm>
                <a:off x="5549952" y="3664162"/>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4</a:t>
                </a:r>
              </a:p>
            </p:txBody>
          </p:sp>
          <p:sp>
            <p:nvSpPr>
              <p:cNvPr id="17" name="TextBox 16">
                <a:extLst>
                  <a:ext uri="{FF2B5EF4-FFF2-40B4-BE49-F238E27FC236}">
                    <a16:creationId xmlns:a16="http://schemas.microsoft.com/office/drawing/2014/main" id="{4024497B-9F9C-45F2-A0EB-F9D41DD082BD}"/>
                  </a:ext>
                </a:extLst>
              </p:cNvPr>
              <p:cNvSpPr txBox="1"/>
              <p:nvPr/>
            </p:nvSpPr>
            <p:spPr>
              <a:xfrm>
                <a:off x="5152395" y="2943601"/>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5</a:t>
                </a:r>
              </a:p>
            </p:txBody>
          </p:sp>
        </p:grpSp>
      </p:grpSp>
    </p:spTree>
    <p:custDataLst>
      <p:tags r:id="rId1"/>
    </p:custDataLst>
    <p:extLst>
      <p:ext uri="{BB962C8B-B14F-4D97-AF65-F5344CB8AC3E}">
        <p14:creationId xmlns:p14="http://schemas.microsoft.com/office/powerpoint/2010/main" val="248451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277015" y="1128625"/>
            <a:ext cx="4583619" cy="4705524"/>
          </a:xfrm>
        </p:spPr>
      </p:pic>
      <p:sp>
        <p:nvSpPr>
          <p:cNvPr id="5" name="Slide Number Placeholder 4"/>
          <p:cNvSpPr>
            <a:spLocks noGrp="1"/>
          </p:cNvSpPr>
          <p:nvPr>
            <p:ph type="sldNum" sz="quarter" idx="10"/>
          </p:nvPr>
        </p:nvSpPr>
        <p:spPr/>
        <p:txBody>
          <a:bodyPr/>
          <a:lstStyle/>
          <a:p>
            <a:pPr>
              <a:defRPr/>
            </a:pPr>
            <a:fld id="{BFDA5C0E-6758-40F4-A88F-75CB533E0CD5}" type="slidenum">
              <a:rPr lang="en-US" altLang="en-US" smtClean="0"/>
              <a:pPr>
                <a:defRPr/>
              </a:pPr>
              <a:t>16</a:t>
            </a:fld>
            <a:endParaRPr lang="en-US" altLang="en-US" dirty="0"/>
          </a:p>
        </p:txBody>
      </p:sp>
      <p:sp>
        <p:nvSpPr>
          <p:cNvPr id="6" name="Footer Placeholder 5"/>
          <p:cNvSpPr>
            <a:spLocks noGrp="1"/>
          </p:cNvSpPr>
          <p:nvPr>
            <p:ph type="ftr" sz="quarter" idx="11"/>
          </p:nvPr>
        </p:nvSpPr>
        <p:spPr/>
        <p:txBody>
          <a:bodyPr/>
          <a:lstStyle/>
          <a:p>
            <a:pPr>
              <a:defRPr/>
            </a:pPr>
            <a:r>
              <a:rPr lang="en-US"/>
              <a:t>CONFIDENTIAL</a:t>
            </a:r>
            <a:endParaRPr lang="en-US" dirty="0"/>
          </a:p>
        </p:txBody>
      </p:sp>
    </p:spTree>
    <p:custDataLst>
      <p:tags r:id="rId1"/>
    </p:custDataLst>
    <p:extLst>
      <p:ext uri="{BB962C8B-B14F-4D97-AF65-F5344CB8AC3E}">
        <p14:creationId xmlns:p14="http://schemas.microsoft.com/office/powerpoint/2010/main" val="103903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CONFIDENTIAL</a:t>
            </a:r>
          </a:p>
        </p:txBody>
      </p:sp>
      <p:sp>
        <p:nvSpPr>
          <p:cNvPr id="6" name="Title 1">
            <a:extLst>
              <a:ext uri="{FF2B5EF4-FFF2-40B4-BE49-F238E27FC236}">
                <a16:creationId xmlns:a16="http://schemas.microsoft.com/office/drawing/2014/main" id="{EC059BBD-48DC-466D-800D-7ABCD6230844}"/>
              </a:ext>
            </a:extLst>
          </p:cNvPr>
          <p:cNvSpPr txBox="1">
            <a:spLocks/>
          </p:cNvSpPr>
          <p:nvPr/>
        </p:nvSpPr>
        <p:spPr>
          <a:xfrm>
            <a:off x="412750" y="3171032"/>
            <a:ext cx="8315325" cy="515937"/>
          </a:xfrm>
          <a:prstGeom prst="rect">
            <a:avLst/>
          </a:prstGeom>
        </p:spPr>
        <p:txBody>
          <a:bodyPr anchor="ctr" anchorCtr="0"/>
          <a:lstStyle>
            <a:lvl1pPr algn="ctr" defTabSz="457200" rtl="0" eaLnBrk="0" fontAlgn="base" hangingPunct="0">
              <a:spcBef>
                <a:spcPct val="0"/>
              </a:spcBef>
              <a:spcAft>
                <a:spcPct val="0"/>
              </a:spcAft>
              <a:defRPr sz="3600" b="1" i="0" kern="1200" spc="300" baseline="0">
                <a:solidFill>
                  <a:schemeClr val="tx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dirty="0"/>
              <a:t>PROBLEM SOLVING</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a:extLst>
              <a:ext uri="{FF2B5EF4-FFF2-40B4-BE49-F238E27FC236}">
                <a16:creationId xmlns:a16="http://schemas.microsoft.com/office/drawing/2014/main" id="{3BED7EB6-6442-45F3-9443-2888250C0F8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809E69EC-E711-4E8A-9F78-723CAACF4C80}" type="slidenum">
              <a:rPr kumimoji="0" lang="en-US" altLang="en-US" sz="800" b="1" i="0" u="none" strike="noStrike" kern="1200" cap="none" spc="0" normalizeH="0" baseline="0" noProof="0" smtClean="0">
                <a:ln>
                  <a:noFill/>
                </a:ln>
                <a:solidFill>
                  <a:srgbClr val="898989"/>
                </a:solidFill>
                <a:effectLst/>
                <a:uLnTx/>
                <a:uFillTx/>
                <a:latin typeface="Arial Black" panose="020B0A04020102020204" pitchFamily="34" charset="0"/>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6527F17-22C2-44E9-9CF1-0F7EF11135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prstClr val="black">
                    <a:tint val="75000"/>
                  </a:prstClr>
                </a:solidFill>
                <a:effectLst/>
                <a:uLnTx/>
                <a:uFillTx/>
                <a:latin typeface="Arial"/>
                <a:ea typeface="+mn-ea"/>
                <a:cs typeface="Arial"/>
              </a:rPr>
              <a:t>CONFIDENTIAL</a:t>
            </a:r>
            <a:endPar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endParaRPr>
          </a:p>
        </p:txBody>
      </p:sp>
      <p:sp>
        <p:nvSpPr>
          <p:cNvPr id="22530" name="Content Placeholder 1">
            <a:extLst>
              <a:ext uri="{FF2B5EF4-FFF2-40B4-BE49-F238E27FC236}">
                <a16:creationId xmlns:a16="http://schemas.microsoft.com/office/drawing/2014/main" id="{426B4E76-BCCE-4256-9650-8AE1AB62FCF3}"/>
              </a:ext>
            </a:extLst>
          </p:cNvPr>
          <p:cNvSpPr>
            <a:spLocks noGrp="1"/>
          </p:cNvSpPr>
          <p:nvPr>
            <p:ph idx="4294967295"/>
          </p:nvPr>
        </p:nvSpPr>
        <p:spPr>
          <a:xfrm>
            <a:off x="454025" y="1558925"/>
            <a:ext cx="8229600" cy="4506913"/>
          </a:xfrm>
        </p:spPr>
        <p:txBody>
          <a:bodyPr>
            <a:normAutofit lnSpcReduction="10000"/>
          </a:bodyPr>
          <a:lstStyle/>
          <a:p>
            <a:pPr marL="0" indent="0">
              <a:lnSpc>
                <a:spcPct val="150000"/>
              </a:lnSpc>
              <a:spcBef>
                <a:spcPct val="0"/>
              </a:spcBef>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Please note: This module contains an example of a recently updated employment related tool used by Arby’s Restaurant Group, Inc. (“ARG”) in the operation of its company-owned restaurants.  We are providing this information only for informational purposes to be used as a tool to assist you with your business.  You are not required to use this information.  These tools are specifically geared for ARG’s business needs, and your needs and business and legal requirements may vary.  ARG does not guarantee that your use of this information will alter your results, economically or otherwise.</a:t>
            </a:r>
          </a:p>
          <a:p>
            <a:pPr marL="0" indent="0">
              <a:lnSpc>
                <a:spcPct val="150000"/>
              </a:lnSpc>
              <a:spcBef>
                <a:spcPct val="0"/>
              </a:spcBef>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By receiving this information, you confirm that you are an independent contractor, and we are not your partner, joint venture or joint employer, nor are you our employee.  Additional tools that may work for your organization are available through a variety of sources including consultants, periodicals and books, and software.  In addition, small business owners should have their company’s hiring practices and assessment processes, including training of manager and employees, reviewed by a qualified attorney and/or consultant.  It is your responsibility to ensure that some or all action items described in this document are permitted under your applicable state law. </a:t>
            </a:r>
          </a:p>
          <a:p>
            <a:pPr marL="0" indent="0" algn="r">
              <a:lnSpc>
                <a:spcPct val="150000"/>
              </a:lnSpc>
              <a:spcBef>
                <a:spcPct val="0"/>
              </a:spcBef>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4-2016</a:t>
            </a:r>
          </a:p>
        </p:txBody>
      </p:sp>
      <p:sp>
        <p:nvSpPr>
          <p:cNvPr id="3" name="Title 2">
            <a:extLst>
              <a:ext uri="{FF2B5EF4-FFF2-40B4-BE49-F238E27FC236}">
                <a16:creationId xmlns:a16="http://schemas.microsoft.com/office/drawing/2014/main" id="{565ECE8B-4F8D-4467-88EB-BDA6989C08A2}"/>
              </a:ext>
            </a:extLst>
          </p:cNvPr>
          <p:cNvSpPr>
            <a:spLocks noGrp="1"/>
          </p:cNvSpPr>
          <p:nvPr>
            <p:ph type="title" idx="4294967295"/>
          </p:nvPr>
        </p:nvSpPr>
        <p:spPr>
          <a:xfrm>
            <a:off x="454025" y="115888"/>
            <a:ext cx="8229600" cy="573088"/>
          </a:xfrm>
        </p:spPr>
        <p:txBody>
          <a:bodyPr/>
          <a:lstStyle/>
          <a:p>
            <a:pPr>
              <a:defRPr/>
            </a:pPr>
            <a:r>
              <a:rPr lang="en-US" dirty="0"/>
              <a:t>Disclaimer</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95"/>
          <p:cNvSpPr/>
          <p:nvPr/>
        </p:nvSpPr>
        <p:spPr>
          <a:xfrm>
            <a:off x="0" y="4598685"/>
            <a:ext cx="9144000" cy="2264696"/>
          </a:xfrm>
          <a:custGeom>
            <a:avLst/>
            <a:gdLst/>
            <a:ahLst/>
            <a:cxnLst/>
            <a:rect l="l" t="t" r="r" b="b"/>
            <a:pathLst>
              <a:path w="12192000" h="3019595">
                <a:moveTo>
                  <a:pt x="6008455" y="0"/>
                </a:moveTo>
                <a:cubicBezTo>
                  <a:pt x="8590917" y="0"/>
                  <a:pt x="10864958" y="480142"/>
                  <a:pt x="12192000" y="1208438"/>
                </a:cubicBezTo>
                <a:lnTo>
                  <a:pt x="12192000" y="3019595"/>
                </a:lnTo>
                <a:lnTo>
                  <a:pt x="0" y="3019595"/>
                </a:lnTo>
                <a:lnTo>
                  <a:pt x="0" y="1117438"/>
                </a:lnTo>
                <a:cubicBezTo>
                  <a:pt x="1345962" y="440165"/>
                  <a:pt x="3535838" y="0"/>
                  <a:pt x="6008455" y="0"/>
                </a:cubicBezTo>
                <a:close/>
              </a:path>
            </a:pathLst>
          </a:custGeom>
          <a:solidFill>
            <a:sysClr val="window" lastClr="FFFFFF">
              <a:lumMod val="65000"/>
              <a:alpha val="46000"/>
            </a:sysClr>
          </a:solidFill>
          <a:ln w="12700" cap="flat" cmpd="sng" algn="ctr">
            <a:solidFill>
              <a:sysClr val="windowText" lastClr="000000">
                <a:lumMod val="50000"/>
                <a:lumOff val="50000"/>
              </a:sysClr>
            </a:solidFill>
            <a:prstDash val="solid"/>
            <a:miter lim="800000"/>
          </a:ln>
          <a:effectLst/>
        </p:spPr>
        <p:txBody>
          <a:bodyPr lIns="68579" tIns="34289" rIns="68579" bIns="34289" spcCol="0" rtlCol="0" anchor="ctr"/>
          <a:lstStyle/>
          <a:p>
            <a:pPr algn="ctr" defTabSz="685766">
              <a:defRPr/>
            </a:pPr>
            <a:endParaRPr lang="en-US" sz="1400" kern="0" dirty="0">
              <a:solidFill>
                <a:prstClr val="white"/>
              </a:solidFill>
              <a:latin typeface="Century Gothic" panose="020F0302020204030204"/>
            </a:endParaRPr>
          </a:p>
        </p:txBody>
      </p:sp>
      <p:sp>
        <p:nvSpPr>
          <p:cNvPr id="4" name="TextBox 3"/>
          <p:cNvSpPr txBox="1"/>
          <p:nvPr/>
        </p:nvSpPr>
        <p:spPr>
          <a:xfrm>
            <a:off x="2412127" y="632290"/>
            <a:ext cx="1052348" cy="1661990"/>
          </a:xfrm>
          <a:prstGeom prst="rect">
            <a:avLst/>
          </a:prstGeom>
          <a:noFill/>
        </p:spPr>
        <p:txBody>
          <a:bodyPr wrap="square" lIns="68579" tIns="34289" rIns="68579" bIns="34289" rtlCol="0" anchor="ctr" anchorCtr="0">
            <a:normAutofit/>
          </a:bodyPr>
          <a:lstStyle/>
          <a:p>
            <a:pPr algn="ctr" defTabSz="685766"/>
            <a:r>
              <a:rPr lang="en-US" sz="10400" b="1" dirty="0">
                <a:solidFill>
                  <a:schemeClr val="bg1"/>
                </a:solidFill>
                <a:latin typeface="Century Gothic" panose="020F0302020204030204"/>
              </a:rPr>
              <a:t>L</a:t>
            </a:r>
          </a:p>
        </p:txBody>
      </p:sp>
      <p:sp>
        <p:nvSpPr>
          <p:cNvPr id="5" name="Rectangle 4"/>
          <p:cNvSpPr/>
          <p:nvPr/>
        </p:nvSpPr>
        <p:spPr>
          <a:xfrm>
            <a:off x="2411275" y="2182251"/>
            <a:ext cx="1077722" cy="182195"/>
          </a:xfrm>
          <a:prstGeom prst="rect">
            <a:avLst/>
          </a:prstGeom>
          <a:solidFill>
            <a:srgbClr val="ED7D31"/>
          </a:solidFill>
          <a:ln w="12700" cap="flat" cmpd="sng" algn="ctr">
            <a:noFill/>
            <a:prstDash val="solid"/>
            <a:miter lim="800000"/>
          </a:ln>
          <a:effectLst/>
        </p:spPr>
        <p:txBody>
          <a:bodyPr lIns="68579" tIns="34289" rIns="68579" bIns="34289" rtlCol="0" anchor="ctr"/>
          <a:lstStyle/>
          <a:p>
            <a:pPr algn="ctr" defTabSz="685766">
              <a:defRPr/>
            </a:pPr>
            <a:endParaRPr lang="en-US" sz="1400" kern="0" dirty="0">
              <a:solidFill>
                <a:prstClr val="white"/>
              </a:solidFill>
              <a:latin typeface="Century Gothic" panose="020F0302020204030204"/>
            </a:endParaRPr>
          </a:p>
        </p:txBody>
      </p:sp>
      <p:sp>
        <p:nvSpPr>
          <p:cNvPr id="6" name="Rectangle 5"/>
          <p:cNvSpPr/>
          <p:nvPr/>
        </p:nvSpPr>
        <p:spPr>
          <a:xfrm>
            <a:off x="3488998" y="2182251"/>
            <a:ext cx="1077722" cy="182195"/>
          </a:xfrm>
          <a:prstGeom prst="rect">
            <a:avLst/>
          </a:prstGeom>
          <a:solidFill>
            <a:srgbClr val="0D403B">
              <a:lumMod val="75000"/>
              <a:lumOff val="25000"/>
            </a:srgbClr>
          </a:solidFill>
          <a:ln w="12700" cap="flat" cmpd="sng" algn="ctr">
            <a:noFill/>
            <a:prstDash val="solid"/>
            <a:miter lim="800000"/>
          </a:ln>
          <a:effectLst/>
        </p:spPr>
        <p:txBody>
          <a:bodyPr lIns="68579" tIns="34289" rIns="68579" bIns="34289" rtlCol="0" anchor="ctr"/>
          <a:lstStyle/>
          <a:p>
            <a:pPr algn="ctr" defTabSz="685766">
              <a:defRPr/>
            </a:pPr>
            <a:endParaRPr lang="en-US" sz="1400" kern="0" dirty="0">
              <a:solidFill>
                <a:prstClr val="white"/>
              </a:solidFill>
              <a:latin typeface="Century Gothic" panose="020F0302020204030204"/>
            </a:endParaRPr>
          </a:p>
        </p:txBody>
      </p:sp>
      <p:sp>
        <p:nvSpPr>
          <p:cNvPr id="7" name="Rectangle 6"/>
          <p:cNvSpPr/>
          <p:nvPr/>
        </p:nvSpPr>
        <p:spPr>
          <a:xfrm>
            <a:off x="4566718" y="2182251"/>
            <a:ext cx="1077722" cy="182195"/>
          </a:xfrm>
          <a:prstGeom prst="rect">
            <a:avLst/>
          </a:prstGeom>
          <a:solidFill>
            <a:srgbClr val="D42639"/>
          </a:solidFill>
          <a:ln w="12700" cap="flat" cmpd="sng" algn="ctr">
            <a:noFill/>
            <a:prstDash val="solid"/>
            <a:miter lim="800000"/>
          </a:ln>
          <a:effectLst/>
        </p:spPr>
        <p:txBody>
          <a:bodyPr lIns="68579" tIns="34289" rIns="68579" bIns="34289" rtlCol="0" anchor="ctr"/>
          <a:lstStyle/>
          <a:p>
            <a:pPr algn="ctr" defTabSz="685766">
              <a:defRPr/>
            </a:pPr>
            <a:endParaRPr lang="en-US" sz="1400" kern="0" dirty="0">
              <a:solidFill>
                <a:prstClr val="white"/>
              </a:solidFill>
              <a:latin typeface="Century Gothic" panose="020F0302020204030204"/>
            </a:endParaRPr>
          </a:p>
        </p:txBody>
      </p:sp>
      <p:sp>
        <p:nvSpPr>
          <p:cNvPr id="8" name="Rectangle 7"/>
          <p:cNvSpPr/>
          <p:nvPr/>
        </p:nvSpPr>
        <p:spPr>
          <a:xfrm>
            <a:off x="5644441" y="2182251"/>
            <a:ext cx="1077722" cy="182195"/>
          </a:xfrm>
          <a:prstGeom prst="rect">
            <a:avLst/>
          </a:prstGeom>
          <a:solidFill>
            <a:srgbClr val="70AD47"/>
          </a:solidFill>
          <a:ln w="12700" cap="flat" cmpd="sng" algn="ctr">
            <a:noFill/>
            <a:prstDash val="solid"/>
            <a:miter lim="800000"/>
          </a:ln>
          <a:effectLst/>
        </p:spPr>
        <p:txBody>
          <a:bodyPr lIns="68579" tIns="34289" rIns="68579" bIns="34289" rtlCol="0" anchor="ctr"/>
          <a:lstStyle/>
          <a:p>
            <a:pPr algn="ctr" defTabSz="685766">
              <a:defRPr/>
            </a:pPr>
            <a:endParaRPr lang="en-US" sz="1400" kern="0" dirty="0">
              <a:solidFill>
                <a:prstClr val="white"/>
              </a:solidFill>
              <a:latin typeface="Century Gothic" panose="020F0302020204030204"/>
            </a:endParaRPr>
          </a:p>
        </p:txBody>
      </p:sp>
      <p:grpSp>
        <p:nvGrpSpPr>
          <p:cNvPr id="9" name="Group 8"/>
          <p:cNvGrpSpPr/>
          <p:nvPr/>
        </p:nvGrpSpPr>
        <p:grpSpPr>
          <a:xfrm>
            <a:off x="296731" y="4698769"/>
            <a:ext cx="1224185" cy="1224185"/>
            <a:chOff x="3787018" y="2085173"/>
            <a:chExt cx="1632247" cy="1632247"/>
          </a:xfrm>
        </p:grpSpPr>
        <p:grpSp>
          <p:nvGrpSpPr>
            <p:cNvPr id="10" name="Group 9"/>
            <p:cNvGrpSpPr/>
            <p:nvPr/>
          </p:nvGrpSpPr>
          <p:grpSpPr>
            <a:xfrm>
              <a:off x="3787018" y="2085173"/>
              <a:ext cx="1632247" cy="1632247"/>
              <a:chOff x="2166638" y="2050991"/>
              <a:chExt cx="1632247" cy="1632247"/>
            </a:xfrm>
          </p:grpSpPr>
          <p:sp>
            <p:nvSpPr>
              <p:cNvPr id="31" name="Oval 30"/>
              <p:cNvSpPr/>
              <p:nvPr/>
            </p:nvSpPr>
            <p:spPr>
              <a:xfrm>
                <a:off x="2166638" y="2050991"/>
                <a:ext cx="1632247" cy="1632247"/>
              </a:xfrm>
              <a:prstGeom prst="ellipse">
                <a:avLst/>
              </a:prstGeom>
              <a:solidFill>
                <a:sysClr val="window" lastClr="FFFFFF"/>
              </a:solidFill>
              <a:ln w="12700" cap="flat" cmpd="sng" algn="ctr">
                <a:noFill/>
                <a:prstDash val="solid"/>
                <a:miter lim="800000"/>
              </a:ln>
              <a:effectLst>
                <a:outerShdw blurRad="50800" dist="127000" dir="8100000" algn="tr" rotWithShape="0">
                  <a:prstClr val="black">
                    <a:alpha val="40000"/>
                  </a:prst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32" name="Oval 31"/>
              <p:cNvSpPr/>
              <p:nvPr/>
            </p:nvSpPr>
            <p:spPr>
              <a:xfrm>
                <a:off x="2346099" y="2230452"/>
                <a:ext cx="1273324" cy="1273324"/>
              </a:xfrm>
              <a:prstGeom prst="ellipse">
                <a:avLst/>
              </a:prstGeom>
              <a:solidFill>
                <a:sysClr val="window" lastClr="FFFFFF"/>
              </a:solidFill>
              <a:ln w="12700" cap="flat" cmpd="sng" algn="ctr">
                <a:noFill/>
                <a:prstDash val="solid"/>
                <a:miter lim="800000"/>
              </a:ln>
              <a:effectLst>
                <a:outerShdw blurRad="330200" dist="38100" dir="6600000" algn="ctr" rotWithShape="0">
                  <a:srgbClr val="000000">
                    <a:alpha val="60000"/>
                  </a:srgb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33" name="Oval 32"/>
              <p:cNvSpPr/>
              <p:nvPr/>
            </p:nvSpPr>
            <p:spPr>
              <a:xfrm>
                <a:off x="2433833" y="2318186"/>
                <a:ext cx="1097856" cy="1097856"/>
              </a:xfrm>
              <a:prstGeom prst="ellipse">
                <a:avLst/>
              </a:prstGeom>
              <a:solidFill>
                <a:srgbClr val="ED7D31"/>
              </a:solidFill>
              <a:ln w="12700" cap="flat" cmpd="sng" algn="ctr">
                <a:noFill/>
                <a:prstDash val="solid"/>
                <a:miter lim="800000"/>
              </a:ln>
              <a:effectLst>
                <a:innerShdw blurRad="114300">
                  <a:prstClr val="black"/>
                </a:innerShdw>
              </a:effectLst>
            </p:spPr>
            <p:txBody>
              <a:bodyPr rtlCol="0" anchor="ctr"/>
              <a:lstStyle/>
              <a:p>
                <a:pPr algn="ctr" defTabSz="685766">
                  <a:defRPr/>
                </a:pPr>
                <a:endParaRPr lang="en-US" sz="1400" kern="0" dirty="0">
                  <a:solidFill>
                    <a:prstClr val="white"/>
                  </a:solidFill>
                  <a:latin typeface="Century Gothic" panose="020F0302020204030204"/>
                </a:endParaRPr>
              </a:p>
            </p:txBody>
          </p:sp>
        </p:grpSp>
        <p:grpSp>
          <p:nvGrpSpPr>
            <p:cNvPr id="11" name="Group 10"/>
            <p:cNvGrpSpPr/>
            <p:nvPr/>
          </p:nvGrpSpPr>
          <p:grpSpPr>
            <a:xfrm>
              <a:off x="4310149" y="2646948"/>
              <a:ext cx="587822" cy="595339"/>
              <a:chOff x="4073525" y="2566988"/>
              <a:chExt cx="620713" cy="628650"/>
            </a:xfrm>
            <a:solidFill>
              <a:sysClr val="window" lastClr="FFFFFF"/>
            </a:solidFill>
          </p:grpSpPr>
          <p:sp>
            <p:nvSpPr>
              <p:cNvPr id="12" name="Freeform 5"/>
              <p:cNvSpPr>
                <a:spLocks noEditPoints="1"/>
              </p:cNvSpPr>
              <p:nvPr/>
            </p:nvSpPr>
            <p:spPr bwMode="auto">
              <a:xfrm>
                <a:off x="4073525" y="2566988"/>
                <a:ext cx="620713" cy="514350"/>
              </a:xfrm>
              <a:custGeom>
                <a:avLst/>
                <a:gdLst>
                  <a:gd name="T0" fmla="*/ 192 w 192"/>
                  <a:gd name="T1" fmla="*/ 118 h 157"/>
                  <a:gd name="T2" fmla="*/ 192 w 192"/>
                  <a:gd name="T3" fmla="*/ 3 h 157"/>
                  <a:gd name="T4" fmla="*/ 189 w 192"/>
                  <a:gd name="T5" fmla="*/ 0 h 157"/>
                  <a:gd name="T6" fmla="*/ 3 w 192"/>
                  <a:gd name="T7" fmla="*/ 0 h 157"/>
                  <a:gd name="T8" fmla="*/ 0 w 192"/>
                  <a:gd name="T9" fmla="*/ 3 h 157"/>
                  <a:gd name="T10" fmla="*/ 0 w 192"/>
                  <a:gd name="T11" fmla="*/ 154 h 157"/>
                  <a:gd name="T12" fmla="*/ 3 w 192"/>
                  <a:gd name="T13" fmla="*/ 157 h 157"/>
                  <a:gd name="T14" fmla="*/ 35 w 192"/>
                  <a:gd name="T15" fmla="*/ 157 h 157"/>
                  <a:gd name="T16" fmla="*/ 35 w 192"/>
                  <a:gd name="T17" fmla="*/ 150 h 157"/>
                  <a:gd name="T18" fmla="*/ 6 w 192"/>
                  <a:gd name="T19" fmla="*/ 150 h 157"/>
                  <a:gd name="T20" fmla="*/ 6 w 192"/>
                  <a:gd name="T21" fmla="*/ 6 h 157"/>
                  <a:gd name="T22" fmla="*/ 186 w 192"/>
                  <a:gd name="T23" fmla="*/ 6 h 157"/>
                  <a:gd name="T24" fmla="*/ 186 w 192"/>
                  <a:gd name="T25" fmla="*/ 115 h 157"/>
                  <a:gd name="T26" fmla="*/ 154 w 192"/>
                  <a:gd name="T27" fmla="*/ 115 h 157"/>
                  <a:gd name="T28" fmla="*/ 150 w 192"/>
                  <a:gd name="T29" fmla="*/ 118 h 157"/>
                  <a:gd name="T30" fmla="*/ 150 w 192"/>
                  <a:gd name="T31" fmla="*/ 150 h 157"/>
                  <a:gd name="T32" fmla="*/ 80 w 192"/>
                  <a:gd name="T33" fmla="*/ 150 h 157"/>
                  <a:gd name="T34" fmla="*/ 80 w 192"/>
                  <a:gd name="T35" fmla="*/ 157 h 157"/>
                  <a:gd name="T36" fmla="*/ 154 w 192"/>
                  <a:gd name="T37" fmla="*/ 157 h 157"/>
                  <a:gd name="T38" fmla="*/ 156 w 192"/>
                  <a:gd name="T39" fmla="*/ 156 h 157"/>
                  <a:gd name="T40" fmla="*/ 191 w 192"/>
                  <a:gd name="T41" fmla="*/ 121 h 157"/>
                  <a:gd name="T42" fmla="*/ 192 w 192"/>
                  <a:gd name="T43" fmla="*/ 120 h 157"/>
                  <a:gd name="T44" fmla="*/ 192 w 192"/>
                  <a:gd name="T45" fmla="*/ 119 h 157"/>
                  <a:gd name="T46" fmla="*/ 192 w 192"/>
                  <a:gd name="T47" fmla="*/ 118 h 157"/>
                  <a:gd name="T48" fmla="*/ 157 w 192"/>
                  <a:gd name="T49" fmla="*/ 122 h 157"/>
                  <a:gd name="T50" fmla="*/ 181 w 192"/>
                  <a:gd name="T51" fmla="*/ 122 h 157"/>
                  <a:gd name="T52" fmla="*/ 157 w 192"/>
                  <a:gd name="T53" fmla="*/ 146 h 157"/>
                  <a:gd name="T54" fmla="*/ 157 w 192"/>
                  <a:gd name="T55" fmla="*/ 122 h 157"/>
                  <a:gd name="T56" fmla="*/ 157 w 192"/>
                  <a:gd name="T57" fmla="*/ 122 h 157"/>
                  <a:gd name="T58" fmla="*/ 157 w 192"/>
                  <a:gd name="T59"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57">
                    <a:moveTo>
                      <a:pt x="192" y="118"/>
                    </a:moveTo>
                    <a:cubicBezTo>
                      <a:pt x="192" y="3"/>
                      <a:pt x="192" y="3"/>
                      <a:pt x="192" y="3"/>
                    </a:cubicBezTo>
                    <a:cubicBezTo>
                      <a:pt x="192" y="1"/>
                      <a:pt x="191" y="0"/>
                      <a:pt x="189" y="0"/>
                    </a:cubicBezTo>
                    <a:cubicBezTo>
                      <a:pt x="3" y="0"/>
                      <a:pt x="3" y="0"/>
                      <a:pt x="3" y="0"/>
                    </a:cubicBezTo>
                    <a:cubicBezTo>
                      <a:pt x="1" y="0"/>
                      <a:pt x="0" y="1"/>
                      <a:pt x="0" y="3"/>
                    </a:cubicBezTo>
                    <a:cubicBezTo>
                      <a:pt x="0" y="154"/>
                      <a:pt x="0" y="154"/>
                      <a:pt x="0" y="154"/>
                    </a:cubicBezTo>
                    <a:cubicBezTo>
                      <a:pt x="0" y="156"/>
                      <a:pt x="1" y="157"/>
                      <a:pt x="3" y="157"/>
                    </a:cubicBezTo>
                    <a:cubicBezTo>
                      <a:pt x="35" y="157"/>
                      <a:pt x="35" y="157"/>
                      <a:pt x="35" y="157"/>
                    </a:cubicBezTo>
                    <a:cubicBezTo>
                      <a:pt x="35" y="150"/>
                      <a:pt x="35" y="150"/>
                      <a:pt x="35" y="150"/>
                    </a:cubicBezTo>
                    <a:cubicBezTo>
                      <a:pt x="6" y="150"/>
                      <a:pt x="6" y="150"/>
                      <a:pt x="6" y="150"/>
                    </a:cubicBezTo>
                    <a:cubicBezTo>
                      <a:pt x="6" y="6"/>
                      <a:pt x="6" y="6"/>
                      <a:pt x="6" y="6"/>
                    </a:cubicBezTo>
                    <a:cubicBezTo>
                      <a:pt x="186" y="6"/>
                      <a:pt x="186" y="6"/>
                      <a:pt x="186" y="6"/>
                    </a:cubicBezTo>
                    <a:cubicBezTo>
                      <a:pt x="186" y="115"/>
                      <a:pt x="186" y="115"/>
                      <a:pt x="186" y="115"/>
                    </a:cubicBezTo>
                    <a:cubicBezTo>
                      <a:pt x="154" y="115"/>
                      <a:pt x="154" y="115"/>
                      <a:pt x="154" y="115"/>
                    </a:cubicBezTo>
                    <a:cubicBezTo>
                      <a:pt x="152" y="115"/>
                      <a:pt x="150" y="116"/>
                      <a:pt x="150" y="118"/>
                    </a:cubicBezTo>
                    <a:cubicBezTo>
                      <a:pt x="150" y="150"/>
                      <a:pt x="150" y="150"/>
                      <a:pt x="150" y="150"/>
                    </a:cubicBezTo>
                    <a:cubicBezTo>
                      <a:pt x="80" y="150"/>
                      <a:pt x="80" y="150"/>
                      <a:pt x="80" y="150"/>
                    </a:cubicBezTo>
                    <a:cubicBezTo>
                      <a:pt x="80" y="157"/>
                      <a:pt x="80" y="157"/>
                      <a:pt x="80" y="157"/>
                    </a:cubicBezTo>
                    <a:cubicBezTo>
                      <a:pt x="154" y="157"/>
                      <a:pt x="154" y="157"/>
                      <a:pt x="154" y="157"/>
                    </a:cubicBezTo>
                    <a:cubicBezTo>
                      <a:pt x="155" y="157"/>
                      <a:pt x="155" y="156"/>
                      <a:pt x="156" y="156"/>
                    </a:cubicBezTo>
                    <a:cubicBezTo>
                      <a:pt x="191" y="121"/>
                      <a:pt x="191" y="121"/>
                      <a:pt x="191" y="121"/>
                    </a:cubicBezTo>
                    <a:cubicBezTo>
                      <a:pt x="191" y="120"/>
                      <a:pt x="191" y="120"/>
                      <a:pt x="192" y="120"/>
                    </a:cubicBezTo>
                    <a:cubicBezTo>
                      <a:pt x="192" y="119"/>
                      <a:pt x="192" y="119"/>
                      <a:pt x="192" y="119"/>
                    </a:cubicBezTo>
                    <a:cubicBezTo>
                      <a:pt x="192" y="119"/>
                      <a:pt x="192" y="119"/>
                      <a:pt x="192" y="118"/>
                    </a:cubicBezTo>
                    <a:close/>
                    <a:moveTo>
                      <a:pt x="157" y="122"/>
                    </a:moveTo>
                    <a:cubicBezTo>
                      <a:pt x="181" y="122"/>
                      <a:pt x="181" y="122"/>
                      <a:pt x="181" y="122"/>
                    </a:cubicBezTo>
                    <a:cubicBezTo>
                      <a:pt x="157" y="146"/>
                      <a:pt x="157" y="146"/>
                      <a:pt x="157" y="146"/>
                    </a:cubicBezTo>
                    <a:lnTo>
                      <a:pt x="157" y="122"/>
                    </a:lnTo>
                    <a:close/>
                    <a:moveTo>
                      <a:pt x="157" y="122"/>
                    </a:moveTo>
                    <a:cubicBezTo>
                      <a:pt x="157" y="122"/>
                      <a:pt x="157" y="122"/>
                      <a:pt x="157" y="122"/>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3" name="Freeform 6"/>
              <p:cNvSpPr>
                <a:spLocks noEditPoints="1"/>
              </p:cNvSpPr>
              <p:nvPr/>
            </p:nvSpPr>
            <p:spPr bwMode="auto">
              <a:xfrm>
                <a:off x="4219575" y="2662238"/>
                <a:ext cx="80963" cy="533400"/>
              </a:xfrm>
              <a:custGeom>
                <a:avLst/>
                <a:gdLst>
                  <a:gd name="T0" fmla="*/ 15 w 25"/>
                  <a:gd name="T1" fmla="*/ 2 h 163"/>
                  <a:gd name="T2" fmla="*/ 13 w 25"/>
                  <a:gd name="T3" fmla="*/ 0 h 163"/>
                  <a:gd name="T4" fmla="*/ 10 w 25"/>
                  <a:gd name="T5" fmla="*/ 2 h 163"/>
                  <a:gd name="T6" fmla="*/ 0 w 25"/>
                  <a:gd name="T7" fmla="*/ 30 h 163"/>
                  <a:gd name="T8" fmla="*/ 0 w 25"/>
                  <a:gd name="T9" fmla="*/ 32 h 163"/>
                  <a:gd name="T10" fmla="*/ 0 w 25"/>
                  <a:gd name="T11" fmla="*/ 160 h 163"/>
                  <a:gd name="T12" fmla="*/ 3 w 25"/>
                  <a:gd name="T13" fmla="*/ 163 h 163"/>
                  <a:gd name="T14" fmla="*/ 22 w 25"/>
                  <a:gd name="T15" fmla="*/ 163 h 163"/>
                  <a:gd name="T16" fmla="*/ 25 w 25"/>
                  <a:gd name="T17" fmla="*/ 160 h 163"/>
                  <a:gd name="T18" fmla="*/ 25 w 25"/>
                  <a:gd name="T19" fmla="*/ 32 h 163"/>
                  <a:gd name="T20" fmla="*/ 25 w 25"/>
                  <a:gd name="T21" fmla="*/ 30 h 163"/>
                  <a:gd name="T22" fmla="*/ 15 w 25"/>
                  <a:gd name="T23" fmla="*/ 2 h 163"/>
                  <a:gd name="T24" fmla="*/ 6 w 25"/>
                  <a:gd name="T25" fmla="*/ 35 h 163"/>
                  <a:gd name="T26" fmla="*/ 9 w 25"/>
                  <a:gd name="T27" fmla="*/ 35 h 163"/>
                  <a:gd name="T28" fmla="*/ 9 w 25"/>
                  <a:gd name="T29" fmla="*/ 134 h 163"/>
                  <a:gd name="T30" fmla="*/ 6 w 25"/>
                  <a:gd name="T31" fmla="*/ 134 h 163"/>
                  <a:gd name="T32" fmla="*/ 6 w 25"/>
                  <a:gd name="T33" fmla="*/ 35 h 163"/>
                  <a:gd name="T34" fmla="*/ 16 w 25"/>
                  <a:gd name="T35" fmla="*/ 35 h 163"/>
                  <a:gd name="T36" fmla="*/ 19 w 25"/>
                  <a:gd name="T37" fmla="*/ 35 h 163"/>
                  <a:gd name="T38" fmla="*/ 19 w 25"/>
                  <a:gd name="T39" fmla="*/ 134 h 163"/>
                  <a:gd name="T40" fmla="*/ 16 w 25"/>
                  <a:gd name="T41" fmla="*/ 134 h 163"/>
                  <a:gd name="T42" fmla="*/ 16 w 25"/>
                  <a:gd name="T43" fmla="*/ 35 h 163"/>
                  <a:gd name="T44" fmla="*/ 13 w 25"/>
                  <a:gd name="T45" fmla="*/ 13 h 163"/>
                  <a:gd name="T46" fmla="*/ 18 w 25"/>
                  <a:gd name="T47" fmla="*/ 29 h 163"/>
                  <a:gd name="T48" fmla="*/ 7 w 25"/>
                  <a:gd name="T49" fmla="*/ 29 h 163"/>
                  <a:gd name="T50" fmla="*/ 13 w 25"/>
                  <a:gd name="T51" fmla="*/ 13 h 163"/>
                  <a:gd name="T52" fmla="*/ 19 w 25"/>
                  <a:gd name="T53" fmla="*/ 157 h 163"/>
                  <a:gd name="T54" fmla="*/ 6 w 25"/>
                  <a:gd name="T55" fmla="*/ 157 h 163"/>
                  <a:gd name="T56" fmla="*/ 6 w 25"/>
                  <a:gd name="T57" fmla="*/ 141 h 163"/>
                  <a:gd name="T58" fmla="*/ 19 w 25"/>
                  <a:gd name="T59" fmla="*/ 141 h 163"/>
                  <a:gd name="T60" fmla="*/ 19 w 25"/>
                  <a:gd name="T61" fmla="*/ 157 h 163"/>
                  <a:gd name="T62" fmla="*/ 19 w 25"/>
                  <a:gd name="T63" fmla="*/ 157 h 163"/>
                  <a:gd name="T64" fmla="*/ 19 w 25"/>
                  <a:gd name="T65" fmla="*/ 1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63">
                    <a:moveTo>
                      <a:pt x="15" y="2"/>
                    </a:moveTo>
                    <a:cubicBezTo>
                      <a:pt x="15" y="1"/>
                      <a:pt x="14" y="0"/>
                      <a:pt x="13" y="0"/>
                    </a:cubicBezTo>
                    <a:cubicBezTo>
                      <a:pt x="11" y="0"/>
                      <a:pt x="10" y="1"/>
                      <a:pt x="10" y="2"/>
                    </a:cubicBezTo>
                    <a:cubicBezTo>
                      <a:pt x="0" y="30"/>
                      <a:pt x="0" y="30"/>
                      <a:pt x="0" y="30"/>
                    </a:cubicBezTo>
                    <a:cubicBezTo>
                      <a:pt x="0" y="31"/>
                      <a:pt x="0" y="31"/>
                      <a:pt x="0" y="32"/>
                    </a:cubicBezTo>
                    <a:cubicBezTo>
                      <a:pt x="0" y="160"/>
                      <a:pt x="0" y="160"/>
                      <a:pt x="0" y="160"/>
                    </a:cubicBezTo>
                    <a:cubicBezTo>
                      <a:pt x="0" y="162"/>
                      <a:pt x="1" y="163"/>
                      <a:pt x="3" y="163"/>
                    </a:cubicBezTo>
                    <a:cubicBezTo>
                      <a:pt x="22" y="163"/>
                      <a:pt x="22" y="163"/>
                      <a:pt x="22" y="163"/>
                    </a:cubicBezTo>
                    <a:cubicBezTo>
                      <a:pt x="24" y="163"/>
                      <a:pt x="25" y="162"/>
                      <a:pt x="25" y="160"/>
                    </a:cubicBezTo>
                    <a:cubicBezTo>
                      <a:pt x="25" y="32"/>
                      <a:pt x="25" y="32"/>
                      <a:pt x="25" y="32"/>
                    </a:cubicBezTo>
                    <a:cubicBezTo>
                      <a:pt x="25" y="31"/>
                      <a:pt x="25" y="30"/>
                      <a:pt x="25" y="30"/>
                    </a:cubicBezTo>
                    <a:lnTo>
                      <a:pt x="15" y="2"/>
                    </a:lnTo>
                    <a:close/>
                    <a:moveTo>
                      <a:pt x="6" y="35"/>
                    </a:moveTo>
                    <a:cubicBezTo>
                      <a:pt x="9" y="35"/>
                      <a:pt x="9" y="35"/>
                      <a:pt x="9" y="35"/>
                    </a:cubicBezTo>
                    <a:cubicBezTo>
                      <a:pt x="9" y="134"/>
                      <a:pt x="9" y="134"/>
                      <a:pt x="9" y="134"/>
                    </a:cubicBezTo>
                    <a:cubicBezTo>
                      <a:pt x="6" y="134"/>
                      <a:pt x="6" y="134"/>
                      <a:pt x="6" y="134"/>
                    </a:cubicBezTo>
                    <a:lnTo>
                      <a:pt x="6" y="35"/>
                    </a:lnTo>
                    <a:close/>
                    <a:moveTo>
                      <a:pt x="16" y="35"/>
                    </a:moveTo>
                    <a:cubicBezTo>
                      <a:pt x="19" y="35"/>
                      <a:pt x="19" y="35"/>
                      <a:pt x="19" y="35"/>
                    </a:cubicBezTo>
                    <a:cubicBezTo>
                      <a:pt x="19" y="134"/>
                      <a:pt x="19" y="134"/>
                      <a:pt x="19" y="134"/>
                    </a:cubicBezTo>
                    <a:cubicBezTo>
                      <a:pt x="16" y="134"/>
                      <a:pt x="16" y="134"/>
                      <a:pt x="16" y="134"/>
                    </a:cubicBezTo>
                    <a:lnTo>
                      <a:pt x="16" y="35"/>
                    </a:lnTo>
                    <a:close/>
                    <a:moveTo>
                      <a:pt x="13" y="13"/>
                    </a:moveTo>
                    <a:cubicBezTo>
                      <a:pt x="18" y="29"/>
                      <a:pt x="18" y="29"/>
                      <a:pt x="18" y="29"/>
                    </a:cubicBezTo>
                    <a:cubicBezTo>
                      <a:pt x="7" y="29"/>
                      <a:pt x="7" y="29"/>
                      <a:pt x="7" y="29"/>
                    </a:cubicBezTo>
                    <a:lnTo>
                      <a:pt x="13" y="13"/>
                    </a:lnTo>
                    <a:close/>
                    <a:moveTo>
                      <a:pt x="19" y="157"/>
                    </a:moveTo>
                    <a:cubicBezTo>
                      <a:pt x="6" y="157"/>
                      <a:pt x="6" y="157"/>
                      <a:pt x="6" y="157"/>
                    </a:cubicBezTo>
                    <a:cubicBezTo>
                      <a:pt x="6" y="141"/>
                      <a:pt x="6" y="141"/>
                      <a:pt x="6" y="141"/>
                    </a:cubicBezTo>
                    <a:cubicBezTo>
                      <a:pt x="19" y="141"/>
                      <a:pt x="19" y="141"/>
                      <a:pt x="19" y="141"/>
                    </a:cubicBezTo>
                    <a:lnTo>
                      <a:pt x="19" y="157"/>
                    </a:lnTo>
                    <a:close/>
                    <a:moveTo>
                      <a:pt x="19" y="157"/>
                    </a:moveTo>
                    <a:cubicBezTo>
                      <a:pt x="19" y="157"/>
                      <a:pt x="19" y="157"/>
                      <a:pt x="19" y="157"/>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4" name="Freeform 7"/>
              <p:cNvSpPr>
                <a:spLocks noEditPoints="1"/>
              </p:cNvSpPr>
              <p:nvPr/>
            </p:nvSpPr>
            <p:spPr bwMode="auto">
              <a:xfrm>
                <a:off x="4341813" y="2628901"/>
                <a:ext cx="187325" cy="114300"/>
              </a:xfrm>
              <a:custGeom>
                <a:avLst/>
                <a:gdLst>
                  <a:gd name="T0" fmla="*/ 29 w 58"/>
                  <a:gd name="T1" fmla="*/ 0 h 35"/>
                  <a:gd name="T2" fmla="*/ 0 w 58"/>
                  <a:gd name="T3" fmla="*/ 29 h 35"/>
                  <a:gd name="T4" fmla="*/ 0 w 58"/>
                  <a:gd name="T5" fmla="*/ 35 h 35"/>
                  <a:gd name="T6" fmla="*/ 7 w 58"/>
                  <a:gd name="T7" fmla="*/ 35 h 35"/>
                  <a:gd name="T8" fmla="*/ 7 w 58"/>
                  <a:gd name="T9" fmla="*/ 29 h 35"/>
                  <a:gd name="T10" fmla="*/ 29 w 58"/>
                  <a:gd name="T11" fmla="*/ 7 h 35"/>
                  <a:gd name="T12" fmla="*/ 51 w 58"/>
                  <a:gd name="T13" fmla="*/ 29 h 35"/>
                  <a:gd name="T14" fmla="*/ 51 w 58"/>
                  <a:gd name="T15" fmla="*/ 35 h 35"/>
                  <a:gd name="T16" fmla="*/ 58 w 58"/>
                  <a:gd name="T17" fmla="*/ 35 h 35"/>
                  <a:gd name="T18" fmla="*/ 58 w 58"/>
                  <a:gd name="T19" fmla="*/ 29 h 35"/>
                  <a:gd name="T20" fmla="*/ 29 w 58"/>
                  <a:gd name="T21" fmla="*/ 0 h 35"/>
                  <a:gd name="T22" fmla="*/ 29 w 58"/>
                  <a:gd name="T23" fmla="*/ 0 h 35"/>
                  <a:gd name="T24" fmla="*/ 29 w 5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29" y="0"/>
                    </a:moveTo>
                    <a:cubicBezTo>
                      <a:pt x="13" y="0"/>
                      <a:pt x="0" y="13"/>
                      <a:pt x="0" y="29"/>
                    </a:cubicBezTo>
                    <a:cubicBezTo>
                      <a:pt x="0" y="35"/>
                      <a:pt x="0" y="35"/>
                      <a:pt x="0" y="35"/>
                    </a:cubicBezTo>
                    <a:cubicBezTo>
                      <a:pt x="7" y="35"/>
                      <a:pt x="7" y="35"/>
                      <a:pt x="7" y="35"/>
                    </a:cubicBezTo>
                    <a:cubicBezTo>
                      <a:pt x="7" y="29"/>
                      <a:pt x="7" y="29"/>
                      <a:pt x="7" y="29"/>
                    </a:cubicBezTo>
                    <a:cubicBezTo>
                      <a:pt x="7" y="17"/>
                      <a:pt x="17" y="7"/>
                      <a:pt x="29" y="7"/>
                    </a:cubicBezTo>
                    <a:cubicBezTo>
                      <a:pt x="41" y="7"/>
                      <a:pt x="51" y="17"/>
                      <a:pt x="51" y="29"/>
                    </a:cubicBezTo>
                    <a:cubicBezTo>
                      <a:pt x="51" y="35"/>
                      <a:pt x="51" y="35"/>
                      <a:pt x="51" y="35"/>
                    </a:cubicBezTo>
                    <a:cubicBezTo>
                      <a:pt x="58" y="35"/>
                      <a:pt x="58" y="35"/>
                      <a:pt x="58" y="35"/>
                    </a:cubicBezTo>
                    <a:cubicBezTo>
                      <a:pt x="58" y="29"/>
                      <a:pt x="58" y="29"/>
                      <a:pt x="58" y="29"/>
                    </a:cubicBezTo>
                    <a:cubicBezTo>
                      <a:pt x="58" y="13"/>
                      <a:pt x="45" y="0"/>
                      <a:pt x="29" y="0"/>
                    </a:cubicBezTo>
                    <a:close/>
                    <a:moveTo>
                      <a:pt x="29" y="0"/>
                    </a:moveTo>
                    <a:cubicBezTo>
                      <a:pt x="29" y="0"/>
                      <a:pt x="29" y="0"/>
                      <a:pt x="29" y="0"/>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5" name="Freeform 8"/>
              <p:cNvSpPr>
                <a:spLocks noEditPoints="1"/>
              </p:cNvSpPr>
              <p:nvPr/>
            </p:nvSpPr>
            <p:spPr bwMode="auto">
              <a:xfrm>
                <a:off x="4445000" y="2714626"/>
                <a:ext cx="187325" cy="114300"/>
              </a:xfrm>
              <a:custGeom>
                <a:avLst/>
                <a:gdLst>
                  <a:gd name="T0" fmla="*/ 58 w 58"/>
                  <a:gd name="T1" fmla="*/ 6 h 35"/>
                  <a:gd name="T2" fmla="*/ 58 w 58"/>
                  <a:gd name="T3" fmla="*/ 0 h 35"/>
                  <a:gd name="T4" fmla="*/ 51 w 58"/>
                  <a:gd name="T5" fmla="*/ 0 h 35"/>
                  <a:gd name="T6" fmla="*/ 51 w 58"/>
                  <a:gd name="T7" fmla="*/ 6 h 35"/>
                  <a:gd name="T8" fmla="*/ 29 w 58"/>
                  <a:gd name="T9" fmla="*/ 29 h 35"/>
                  <a:gd name="T10" fmla="*/ 7 w 58"/>
                  <a:gd name="T11" fmla="*/ 6 h 35"/>
                  <a:gd name="T12" fmla="*/ 7 w 58"/>
                  <a:gd name="T13" fmla="*/ 0 h 35"/>
                  <a:gd name="T14" fmla="*/ 0 w 58"/>
                  <a:gd name="T15" fmla="*/ 0 h 35"/>
                  <a:gd name="T16" fmla="*/ 0 w 58"/>
                  <a:gd name="T17" fmla="*/ 6 h 35"/>
                  <a:gd name="T18" fmla="*/ 29 w 58"/>
                  <a:gd name="T19" fmla="*/ 35 h 35"/>
                  <a:gd name="T20" fmla="*/ 58 w 58"/>
                  <a:gd name="T21" fmla="*/ 6 h 35"/>
                  <a:gd name="T22" fmla="*/ 58 w 58"/>
                  <a:gd name="T23" fmla="*/ 6 h 35"/>
                  <a:gd name="T24" fmla="*/ 58 w 5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58" y="6"/>
                    </a:moveTo>
                    <a:cubicBezTo>
                      <a:pt x="58" y="0"/>
                      <a:pt x="58" y="0"/>
                      <a:pt x="58" y="0"/>
                    </a:cubicBezTo>
                    <a:cubicBezTo>
                      <a:pt x="51" y="0"/>
                      <a:pt x="51" y="0"/>
                      <a:pt x="51" y="0"/>
                    </a:cubicBezTo>
                    <a:cubicBezTo>
                      <a:pt x="51" y="6"/>
                      <a:pt x="51" y="6"/>
                      <a:pt x="51" y="6"/>
                    </a:cubicBezTo>
                    <a:cubicBezTo>
                      <a:pt x="51" y="19"/>
                      <a:pt x="41" y="29"/>
                      <a:pt x="29" y="29"/>
                    </a:cubicBezTo>
                    <a:cubicBezTo>
                      <a:pt x="17" y="29"/>
                      <a:pt x="7" y="19"/>
                      <a:pt x="7" y="6"/>
                    </a:cubicBezTo>
                    <a:cubicBezTo>
                      <a:pt x="7" y="0"/>
                      <a:pt x="7" y="0"/>
                      <a:pt x="7" y="0"/>
                    </a:cubicBezTo>
                    <a:cubicBezTo>
                      <a:pt x="0" y="0"/>
                      <a:pt x="0" y="0"/>
                      <a:pt x="0" y="0"/>
                    </a:cubicBezTo>
                    <a:cubicBezTo>
                      <a:pt x="0" y="6"/>
                      <a:pt x="0" y="6"/>
                      <a:pt x="0" y="6"/>
                    </a:cubicBezTo>
                    <a:cubicBezTo>
                      <a:pt x="0" y="22"/>
                      <a:pt x="13" y="35"/>
                      <a:pt x="29" y="35"/>
                    </a:cubicBezTo>
                    <a:cubicBezTo>
                      <a:pt x="45" y="35"/>
                      <a:pt x="58" y="22"/>
                      <a:pt x="58" y="6"/>
                    </a:cubicBezTo>
                    <a:close/>
                    <a:moveTo>
                      <a:pt x="58" y="6"/>
                    </a:moveTo>
                    <a:cubicBezTo>
                      <a:pt x="58" y="6"/>
                      <a:pt x="58" y="6"/>
                      <a:pt x="58" y="6"/>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6" name="Freeform 9"/>
              <p:cNvSpPr>
                <a:spLocks noEditPoints="1"/>
              </p:cNvSpPr>
              <p:nvPr/>
            </p:nvSpPr>
            <p:spPr bwMode="auto">
              <a:xfrm>
                <a:off x="4332288" y="2900363"/>
                <a:ext cx="122238" cy="128588"/>
              </a:xfrm>
              <a:custGeom>
                <a:avLst/>
                <a:gdLst>
                  <a:gd name="T0" fmla="*/ 0 w 38"/>
                  <a:gd name="T1" fmla="*/ 4 h 39"/>
                  <a:gd name="T2" fmla="*/ 0 w 38"/>
                  <a:gd name="T3" fmla="*/ 36 h 39"/>
                  <a:gd name="T4" fmla="*/ 3 w 38"/>
                  <a:gd name="T5" fmla="*/ 39 h 39"/>
                  <a:gd name="T6" fmla="*/ 35 w 38"/>
                  <a:gd name="T7" fmla="*/ 39 h 39"/>
                  <a:gd name="T8" fmla="*/ 38 w 38"/>
                  <a:gd name="T9" fmla="*/ 36 h 39"/>
                  <a:gd name="T10" fmla="*/ 38 w 38"/>
                  <a:gd name="T11" fmla="*/ 4 h 39"/>
                  <a:gd name="T12" fmla="*/ 35 w 38"/>
                  <a:gd name="T13" fmla="*/ 0 h 39"/>
                  <a:gd name="T14" fmla="*/ 3 w 38"/>
                  <a:gd name="T15" fmla="*/ 0 h 39"/>
                  <a:gd name="T16" fmla="*/ 0 w 38"/>
                  <a:gd name="T17" fmla="*/ 4 h 39"/>
                  <a:gd name="T18" fmla="*/ 6 w 38"/>
                  <a:gd name="T19" fmla="*/ 7 h 39"/>
                  <a:gd name="T20" fmla="*/ 32 w 38"/>
                  <a:gd name="T21" fmla="*/ 7 h 39"/>
                  <a:gd name="T22" fmla="*/ 32 w 38"/>
                  <a:gd name="T23" fmla="*/ 32 h 39"/>
                  <a:gd name="T24" fmla="*/ 6 w 38"/>
                  <a:gd name="T25" fmla="*/ 32 h 39"/>
                  <a:gd name="T26" fmla="*/ 6 w 38"/>
                  <a:gd name="T27" fmla="*/ 7 h 39"/>
                  <a:gd name="T28" fmla="*/ 6 w 38"/>
                  <a:gd name="T29" fmla="*/ 7 h 39"/>
                  <a:gd name="T30" fmla="*/ 6 w 38"/>
                  <a:gd name="T3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9">
                    <a:moveTo>
                      <a:pt x="0" y="4"/>
                    </a:moveTo>
                    <a:cubicBezTo>
                      <a:pt x="0" y="36"/>
                      <a:pt x="0" y="36"/>
                      <a:pt x="0" y="36"/>
                    </a:cubicBezTo>
                    <a:cubicBezTo>
                      <a:pt x="0" y="38"/>
                      <a:pt x="1" y="39"/>
                      <a:pt x="3" y="39"/>
                    </a:cubicBezTo>
                    <a:cubicBezTo>
                      <a:pt x="35" y="39"/>
                      <a:pt x="35" y="39"/>
                      <a:pt x="35" y="39"/>
                    </a:cubicBezTo>
                    <a:cubicBezTo>
                      <a:pt x="37" y="39"/>
                      <a:pt x="38" y="38"/>
                      <a:pt x="38" y="36"/>
                    </a:cubicBezTo>
                    <a:cubicBezTo>
                      <a:pt x="38" y="4"/>
                      <a:pt x="38" y="4"/>
                      <a:pt x="38" y="4"/>
                    </a:cubicBezTo>
                    <a:cubicBezTo>
                      <a:pt x="38" y="2"/>
                      <a:pt x="37" y="0"/>
                      <a:pt x="35" y="0"/>
                    </a:cubicBezTo>
                    <a:cubicBezTo>
                      <a:pt x="3" y="0"/>
                      <a:pt x="3" y="0"/>
                      <a:pt x="3" y="0"/>
                    </a:cubicBezTo>
                    <a:cubicBezTo>
                      <a:pt x="1" y="0"/>
                      <a:pt x="0" y="2"/>
                      <a:pt x="0" y="4"/>
                    </a:cubicBezTo>
                    <a:close/>
                    <a:moveTo>
                      <a:pt x="6" y="7"/>
                    </a:moveTo>
                    <a:cubicBezTo>
                      <a:pt x="32" y="7"/>
                      <a:pt x="32" y="7"/>
                      <a:pt x="32" y="7"/>
                    </a:cubicBezTo>
                    <a:cubicBezTo>
                      <a:pt x="32" y="32"/>
                      <a:pt x="32" y="32"/>
                      <a:pt x="32" y="32"/>
                    </a:cubicBezTo>
                    <a:cubicBezTo>
                      <a:pt x="6" y="32"/>
                      <a:pt x="6" y="32"/>
                      <a:pt x="6" y="32"/>
                    </a:cubicBezTo>
                    <a:lnTo>
                      <a:pt x="6" y="7"/>
                    </a:lnTo>
                    <a:close/>
                    <a:moveTo>
                      <a:pt x="6" y="7"/>
                    </a:moveTo>
                    <a:cubicBezTo>
                      <a:pt x="6" y="7"/>
                      <a:pt x="6" y="7"/>
                      <a:pt x="6" y="7"/>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7" name="Freeform 10"/>
              <p:cNvSpPr>
                <a:spLocks noEditPoints="1"/>
              </p:cNvSpPr>
              <p:nvPr/>
            </p:nvSpPr>
            <p:spPr bwMode="auto">
              <a:xfrm>
                <a:off x="4403725" y="2847976"/>
                <a:ext cx="103188" cy="104775"/>
              </a:xfrm>
              <a:custGeom>
                <a:avLst/>
                <a:gdLst>
                  <a:gd name="T0" fmla="*/ 23 w 32"/>
                  <a:gd name="T1" fmla="*/ 26 h 32"/>
                  <a:gd name="T2" fmla="*/ 23 w 32"/>
                  <a:gd name="T3" fmla="*/ 32 h 32"/>
                  <a:gd name="T4" fmla="*/ 29 w 32"/>
                  <a:gd name="T5" fmla="*/ 32 h 32"/>
                  <a:gd name="T6" fmla="*/ 32 w 32"/>
                  <a:gd name="T7" fmla="*/ 29 h 32"/>
                  <a:gd name="T8" fmla="*/ 32 w 32"/>
                  <a:gd name="T9" fmla="*/ 4 h 32"/>
                  <a:gd name="T10" fmla="*/ 29 w 32"/>
                  <a:gd name="T11" fmla="*/ 0 h 32"/>
                  <a:gd name="T12" fmla="*/ 4 w 32"/>
                  <a:gd name="T13" fmla="*/ 0 h 32"/>
                  <a:gd name="T14" fmla="*/ 0 w 32"/>
                  <a:gd name="T15" fmla="*/ 4 h 32"/>
                  <a:gd name="T16" fmla="*/ 0 w 32"/>
                  <a:gd name="T17" fmla="*/ 10 h 32"/>
                  <a:gd name="T18" fmla="*/ 7 w 32"/>
                  <a:gd name="T19" fmla="*/ 10 h 32"/>
                  <a:gd name="T20" fmla="*/ 7 w 32"/>
                  <a:gd name="T21" fmla="*/ 7 h 32"/>
                  <a:gd name="T22" fmla="*/ 26 w 32"/>
                  <a:gd name="T23" fmla="*/ 7 h 32"/>
                  <a:gd name="T24" fmla="*/ 26 w 32"/>
                  <a:gd name="T25" fmla="*/ 26 h 32"/>
                  <a:gd name="T26" fmla="*/ 23 w 32"/>
                  <a:gd name="T27" fmla="*/ 26 h 32"/>
                  <a:gd name="T28" fmla="*/ 23 w 32"/>
                  <a:gd name="T29" fmla="*/ 26 h 32"/>
                  <a:gd name="T30" fmla="*/ 23 w 32"/>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23" y="26"/>
                    </a:moveTo>
                    <a:cubicBezTo>
                      <a:pt x="23" y="32"/>
                      <a:pt x="23" y="32"/>
                      <a:pt x="23" y="32"/>
                    </a:cubicBezTo>
                    <a:cubicBezTo>
                      <a:pt x="29" y="32"/>
                      <a:pt x="29" y="32"/>
                      <a:pt x="29" y="32"/>
                    </a:cubicBezTo>
                    <a:cubicBezTo>
                      <a:pt x="31" y="32"/>
                      <a:pt x="32" y="31"/>
                      <a:pt x="32" y="29"/>
                    </a:cubicBezTo>
                    <a:cubicBezTo>
                      <a:pt x="32" y="4"/>
                      <a:pt x="32" y="4"/>
                      <a:pt x="32" y="4"/>
                    </a:cubicBezTo>
                    <a:cubicBezTo>
                      <a:pt x="32" y="2"/>
                      <a:pt x="31" y="0"/>
                      <a:pt x="29" y="0"/>
                    </a:cubicBezTo>
                    <a:cubicBezTo>
                      <a:pt x="4" y="0"/>
                      <a:pt x="4" y="0"/>
                      <a:pt x="4" y="0"/>
                    </a:cubicBezTo>
                    <a:cubicBezTo>
                      <a:pt x="2" y="0"/>
                      <a:pt x="0" y="2"/>
                      <a:pt x="0" y="4"/>
                    </a:cubicBezTo>
                    <a:cubicBezTo>
                      <a:pt x="0" y="10"/>
                      <a:pt x="0" y="10"/>
                      <a:pt x="0" y="10"/>
                    </a:cubicBezTo>
                    <a:cubicBezTo>
                      <a:pt x="7" y="10"/>
                      <a:pt x="7" y="10"/>
                      <a:pt x="7" y="10"/>
                    </a:cubicBezTo>
                    <a:cubicBezTo>
                      <a:pt x="7" y="7"/>
                      <a:pt x="7" y="7"/>
                      <a:pt x="7" y="7"/>
                    </a:cubicBezTo>
                    <a:cubicBezTo>
                      <a:pt x="26" y="7"/>
                      <a:pt x="26" y="7"/>
                      <a:pt x="26" y="7"/>
                    </a:cubicBezTo>
                    <a:cubicBezTo>
                      <a:pt x="26" y="26"/>
                      <a:pt x="26" y="26"/>
                      <a:pt x="26" y="26"/>
                    </a:cubicBezTo>
                    <a:lnTo>
                      <a:pt x="23" y="26"/>
                    </a:lnTo>
                    <a:close/>
                    <a:moveTo>
                      <a:pt x="23" y="26"/>
                    </a:moveTo>
                    <a:cubicBezTo>
                      <a:pt x="23" y="26"/>
                      <a:pt x="23" y="26"/>
                      <a:pt x="23" y="26"/>
                    </a:cubicBezTo>
                  </a:path>
                </a:pathLst>
              </a:custGeom>
              <a:grpFill/>
              <a:ln w="317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8" name="Rectangle 11"/>
              <p:cNvSpPr>
                <a:spLocks noChangeArrowheads="1"/>
              </p:cNvSpPr>
              <p:nvPr/>
            </p:nvSpPr>
            <p:spPr bwMode="auto">
              <a:xfrm>
                <a:off x="4135438" y="2619376"/>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19" name="Rectangle 12"/>
              <p:cNvSpPr>
                <a:spLocks noChangeArrowheads="1"/>
              </p:cNvSpPr>
              <p:nvPr/>
            </p:nvSpPr>
            <p:spPr bwMode="auto">
              <a:xfrm>
                <a:off x="4176713" y="2619376"/>
                <a:ext cx="19050"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0" name="Rectangle 13"/>
              <p:cNvSpPr>
                <a:spLocks noChangeArrowheads="1"/>
              </p:cNvSpPr>
              <p:nvPr/>
            </p:nvSpPr>
            <p:spPr bwMode="auto">
              <a:xfrm>
                <a:off x="4219575" y="2619376"/>
                <a:ext cx="19050"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1" name="Rectangle 14"/>
              <p:cNvSpPr>
                <a:spLocks noChangeArrowheads="1"/>
              </p:cNvSpPr>
              <p:nvPr/>
            </p:nvSpPr>
            <p:spPr bwMode="auto">
              <a:xfrm>
                <a:off x="4176713" y="2662238"/>
                <a:ext cx="19050"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2" name="Rectangle 15"/>
              <p:cNvSpPr>
                <a:spLocks noChangeArrowheads="1"/>
              </p:cNvSpPr>
              <p:nvPr/>
            </p:nvSpPr>
            <p:spPr bwMode="auto">
              <a:xfrm>
                <a:off x="4135438" y="2662238"/>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3" name="Rectangle 16"/>
              <p:cNvSpPr>
                <a:spLocks noChangeArrowheads="1"/>
              </p:cNvSpPr>
              <p:nvPr/>
            </p:nvSpPr>
            <p:spPr bwMode="auto">
              <a:xfrm>
                <a:off x="4135438" y="2705101"/>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4" name="Rectangle 17"/>
              <p:cNvSpPr>
                <a:spLocks noChangeArrowheads="1"/>
              </p:cNvSpPr>
              <p:nvPr/>
            </p:nvSpPr>
            <p:spPr bwMode="auto">
              <a:xfrm>
                <a:off x="4135438" y="2743201"/>
                <a:ext cx="22225" cy="23813"/>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5" name="Rectangle 18"/>
              <p:cNvSpPr>
                <a:spLocks noChangeArrowheads="1"/>
              </p:cNvSpPr>
              <p:nvPr/>
            </p:nvSpPr>
            <p:spPr bwMode="auto">
              <a:xfrm>
                <a:off x="4135438" y="2786063"/>
                <a:ext cx="22225" cy="23813"/>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6" name="Rectangle 19"/>
              <p:cNvSpPr>
                <a:spLocks noChangeArrowheads="1"/>
              </p:cNvSpPr>
              <p:nvPr/>
            </p:nvSpPr>
            <p:spPr bwMode="auto">
              <a:xfrm>
                <a:off x="4135438" y="2828926"/>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7" name="Rectangle 20"/>
              <p:cNvSpPr>
                <a:spLocks noChangeArrowheads="1"/>
              </p:cNvSpPr>
              <p:nvPr/>
            </p:nvSpPr>
            <p:spPr bwMode="auto">
              <a:xfrm>
                <a:off x="4135438" y="2871788"/>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8" name="Rectangle 21"/>
              <p:cNvSpPr>
                <a:spLocks noChangeArrowheads="1"/>
              </p:cNvSpPr>
              <p:nvPr/>
            </p:nvSpPr>
            <p:spPr bwMode="auto">
              <a:xfrm>
                <a:off x="4135438" y="2914651"/>
                <a:ext cx="22225" cy="19050"/>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29" name="Rectangle 22"/>
              <p:cNvSpPr>
                <a:spLocks noChangeArrowheads="1"/>
              </p:cNvSpPr>
              <p:nvPr/>
            </p:nvSpPr>
            <p:spPr bwMode="auto">
              <a:xfrm>
                <a:off x="4135438" y="2952751"/>
                <a:ext cx="22225" cy="23813"/>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30" name="Rectangle 23"/>
              <p:cNvSpPr>
                <a:spLocks noChangeArrowheads="1"/>
              </p:cNvSpPr>
              <p:nvPr/>
            </p:nvSpPr>
            <p:spPr bwMode="auto">
              <a:xfrm>
                <a:off x="4135438" y="2995613"/>
                <a:ext cx="22225" cy="23813"/>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grpSp>
      </p:grpSp>
      <p:sp>
        <p:nvSpPr>
          <p:cNvPr id="34" name="TextBox 33"/>
          <p:cNvSpPr txBox="1"/>
          <p:nvPr/>
        </p:nvSpPr>
        <p:spPr>
          <a:xfrm>
            <a:off x="389912" y="6015017"/>
            <a:ext cx="1009084" cy="392413"/>
          </a:xfrm>
          <a:prstGeom prst="rect">
            <a:avLst/>
          </a:prstGeom>
          <a:noFill/>
        </p:spPr>
        <p:txBody>
          <a:bodyPr wrap="square" lIns="68579" tIns="34289" rIns="68579" bIns="34289" rtlCol="0">
            <a:spAutoFit/>
          </a:bodyPr>
          <a:lstStyle/>
          <a:p>
            <a:pPr algn="ctr" defTabSz="685766"/>
            <a:r>
              <a:rPr lang="en-US" sz="2100" b="1" dirty="0">
                <a:solidFill>
                  <a:prstClr val="white"/>
                </a:solidFill>
                <a:latin typeface="Century Gothic" panose="020F0302020204030204"/>
              </a:rPr>
              <a:t>LEARN</a:t>
            </a:r>
          </a:p>
        </p:txBody>
      </p:sp>
      <p:grpSp>
        <p:nvGrpSpPr>
          <p:cNvPr id="35" name="Group 34"/>
          <p:cNvGrpSpPr/>
          <p:nvPr/>
        </p:nvGrpSpPr>
        <p:grpSpPr>
          <a:xfrm>
            <a:off x="2739489" y="3900116"/>
            <a:ext cx="1224185" cy="1224185"/>
            <a:chOff x="6777093" y="2085173"/>
            <a:chExt cx="1632247" cy="1632247"/>
          </a:xfrm>
        </p:grpSpPr>
        <p:grpSp>
          <p:nvGrpSpPr>
            <p:cNvPr id="36" name="Group 35"/>
            <p:cNvGrpSpPr/>
            <p:nvPr/>
          </p:nvGrpSpPr>
          <p:grpSpPr>
            <a:xfrm>
              <a:off x="6777093" y="2085173"/>
              <a:ext cx="1632247" cy="1632247"/>
              <a:chOff x="2166638" y="2050991"/>
              <a:chExt cx="1632247" cy="1632247"/>
            </a:xfrm>
          </p:grpSpPr>
          <p:sp>
            <p:nvSpPr>
              <p:cNvPr id="41" name="Oval 40"/>
              <p:cNvSpPr/>
              <p:nvPr/>
            </p:nvSpPr>
            <p:spPr>
              <a:xfrm>
                <a:off x="2166638" y="2050991"/>
                <a:ext cx="1632247" cy="1632247"/>
              </a:xfrm>
              <a:prstGeom prst="ellipse">
                <a:avLst/>
              </a:prstGeom>
              <a:solidFill>
                <a:sysClr val="window" lastClr="FFFFFF"/>
              </a:solidFill>
              <a:ln w="12700" cap="flat" cmpd="sng" algn="ctr">
                <a:noFill/>
                <a:prstDash val="solid"/>
                <a:miter lim="800000"/>
              </a:ln>
              <a:effectLst>
                <a:outerShdw blurRad="50800" dist="127000" dir="8100000" algn="tr" rotWithShape="0">
                  <a:prstClr val="black">
                    <a:alpha val="40000"/>
                  </a:prst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42" name="Oval 41"/>
              <p:cNvSpPr/>
              <p:nvPr/>
            </p:nvSpPr>
            <p:spPr>
              <a:xfrm>
                <a:off x="2346099" y="2230452"/>
                <a:ext cx="1273324" cy="1273324"/>
              </a:xfrm>
              <a:prstGeom prst="ellipse">
                <a:avLst/>
              </a:prstGeom>
              <a:solidFill>
                <a:sysClr val="window" lastClr="FFFFFF"/>
              </a:solidFill>
              <a:ln w="12700" cap="flat" cmpd="sng" algn="ctr">
                <a:noFill/>
                <a:prstDash val="solid"/>
                <a:miter lim="800000"/>
              </a:ln>
              <a:effectLst>
                <a:outerShdw blurRad="330200" dist="38100" dir="6600000" algn="ctr" rotWithShape="0">
                  <a:srgbClr val="000000">
                    <a:alpha val="60000"/>
                  </a:srgb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43" name="Oval 42"/>
              <p:cNvSpPr/>
              <p:nvPr/>
            </p:nvSpPr>
            <p:spPr>
              <a:xfrm>
                <a:off x="2433833" y="2318186"/>
                <a:ext cx="1097856" cy="1097856"/>
              </a:xfrm>
              <a:prstGeom prst="ellipse">
                <a:avLst/>
              </a:prstGeom>
              <a:solidFill>
                <a:srgbClr val="0D403B">
                  <a:lumMod val="75000"/>
                  <a:lumOff val="25000"/>
                </a:srgbClr>
              </a:solidFill>
              <a:ln w="12700" cap="flat" cmpd="sng" algn="ctr">
                <a:noFill/>
                <a:prstDash val="solid"/>
                <a:miter lim="800000"/>
              </a:ln>
              <a:effectLst>
                <a:innerShdw blurRad="114300">
                  <a:prstClr val="black"/>
                </a:innerShdw>
              </a:effectLst>
            </p:spPr>
            <p:txBody>
              <a:bodyPr rtlCol="0" anchor="ctr"/>
              <a:lstStyle/>
              <a:p>
                <a:pPr algn="ctr" defTabSz="685766">
                  <a:defRPr/>
                </a:pPr>
                <a:endParaRPr lang="en-US" sz="1400" kern="0" dirty="0">
                  <a:solidFill>
                    <a:prstClr val="white"/>
                  </a:solidFill>
                  <a:latin typeface="Century Gothic" panose="020F0302020204030204"/>
                </a:endParaRPr>
              </a:p>
            </p:txBody>
          </p:sp>
        </p:grpSp>
        <p:grpSp>
          <p:nvGrpSpPr>
            <p:cNvPr id="37" name="Group 36"/>
            <p:cNvGrpSpPr/>
            <p:nvPr/>
          </p:nvGrpSpPr>
          <p:grpSpPr>
            <a:xfrm>
              <a:off x="7328140" y="2550695"/>
              <a:ext cx="670453" cy="670453"/>
              <a:chOff x="8631238" y="1792288"/>
              <a:chExt cx="2851151" cy="2851150"/>
            </a:xfrm>
            <a:solidFill>
              <a:sysClr val="window" lastClr="FFFFFF"/>
            </a:solidFill>
          </p:grpSpPr>
          <p:sp>
            <p:nvSpPr>
              <p:cNvPr id="38" name="Freeform 18"/>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39" name="Freeform 19"/>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40" name="Freeform 20"/>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grpSp>
      </p:grpSp>
      <p:grpSp>
        <p:nvGrpSpPr>
          <p:cNvPr id="44" name="Group 43"/>
          <p:cNvGrpSpPr/>
          <p:nvPr/>
        </p:nvGrpSpPr>
        <p:grpSpPr>
          <a:xfrm>
            <a:off x="7625005" y="4698769"/>
            <a:ext cx="1224185" cy="1224185"/>
            <a:chOff x="3787018" y="4546362"/>
            <a:chExt cx="1632247" cy="1632247"/>
          </a:xfrm>
        </p:grpSpPr>
        <p:grpSp>
          <p:nvGrpSpPr>
            <p:cNvPr id="45" name="Group 44"/>
            <p:cNvGrpSpPr/>
            <p:nvPr/>
          </p:nvGrpSpPr>
          <p:grpSpPr>
            <a:xfrm>
              <a:off x="3787018" y="4546362"/>
              <a:ext cx="1632247" cy="1632247"/>
              <a:chOff x="2166638" y="2050991"/>
              <a:chExt cx="1632247" cy="1632247"/>
            </a:xfrm>
          </p:grpSpPr>
          <p:sp>
            <p:nvSpPr>
              <p:cNvPr id="49" name="Oval 48"/>
              <p:cNvSpPr/>
              <p:nvPr/>
            </p:nvSpPr>
            <p:spPr>
              <a:xfrm>
                <a:off x="2166638" y="2050991"/>
                <a:ext cx="1632247" cy="1632247"/>
              </a:xfrm>
              <a:prstGeom prst="ellipse">
                <a:avLst/>
              </a:prstGeom>
              <a:solidFill>
                <a:sysClr val="window" lastClr="FFFFFF"/>
              </a:solidFill>
              <a:ln w="12700" cap="flat" cmpd="sng" algn="ctr">
                <a:noFill/>
                <a:prstDash val="solid"/>
                <a:miter lim="800000"/>
              </a:ln>
              <a:effectLst>
                <a:outerShdw blurRad="50800" dist="127000" dir="8100000" algn="tr" rotWithShape="0">
                  <a:prstClr val="black">
                    <a:alpha val="40000"/>
                  </a:prst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50" name="Oval 49"/>
              <p:cNvSpPr/>
              <p:nvPr/>
            </p:nvSpPr>
            <p:spPr>
              <a:xfrm>
                <a:off x="2346099" y="2230452"/>
                <a:ext cx="1273324" cy="1273324"/>
              </a:xfrm>
              <a:prstGeom prst="ellipse">
                <a:avLst/>
              </a:prstGeom>
              <a:solidFill>
                <a:sysClr val="window" lastClr="FFFFFF"/>
              </a:solidFill>
              <a:ln w="12700" cap="flat" cmpd="sng" algn="ctr">
                <a:noFill/>
                <a:prstDash val="solid"/>
                <a:miter lim="800000"/>
              </a:ln>
              <a:effectLst>
                <a:outerShdw blurRad="330200" dist="38100" dir="6600000" algn="ctr" rotWithShape="0">
                  <a:srgbClr val="000000">
                    <a:alpha val="60000"/>
                  </a:srgb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51" name="Oval 50"/>
              <p:cNvSpPr/>
              <p:nvPr/>
            </p:nvSpPr>
            <p:spPr>
              <a:xfrm>
                <a:off x="2433833" y="2318186"/>
                <a:ext cx="1097856" cy="1097856"/>
              </a:xfrm>
              <a:prstGeom prst="ellipse">
                <a:avLst/>
              </a:prstGeom>
              <a:solidFill>
                <a:srgbClr val="70AD47"/>
              </a:solidFill>
              <a:ln w="12700" cap="flat" cmpd="sng" algn="ctr">
                <a:noFill/>
                <a:prstDash val="solid"/>
                <a:miter lim="800000"/>
              </a:ln>
              <a:effectLst>
                <a:innerShdw blurRad="114300">
                  <a:prstClr val="black"/>
                </a:innerShdw>
              </a:effectLst>
            </p:spPr>
            <p:txBody>
              <a:bodyPr rtlCol="0" anchor="ctr"/>
              <a:lstStyle/>
              <a:p>
                <a:pPr algn="ctr" defTabSz="685766">
                  <a:defRPr/>
                </a:pPr>
                <a:endParaRPr lang="en-US" sz="1400" kern="0" dirty="0">
                  <a:solidFill>
                    <a:prstClr val="white"/>
                  </a:solidFill>
                  <a:latin typeface="Century Gothic" panose="020F0302020204030204"/>
                </a:endParaRPr>
              </a:p>
            </p:txBody>
          </p:sp>
        </p:grpSp>
        <p:grpSp>
          <p:nvGrpSpPr>
            <p:cNvPr id="46" name="Group 45"/>
            <p:cNvGrpSpPr/>
            <p:nvPr/>
          </p:nvGrpSpPr>
          <p:grpSpPr>
            <a:xfrm>
              <a:off x="4204875" y="5052426"/>
              <a:ext cx="765077" cy="653378"/>
              <a:chOff x="10323513" y="708025"/>
              <a:chExt cx="1011237" cy="863600"/>
            </a:xfrm>
            <a:solidFill>
              <a:sysClr val="window" lastClr="FFFFFF"/>
            </a:solidFill>
          </p:grpSpPr>
          <p:sp>
            <p:nvSpPr>
              <p:cNvPr id="47" name="Freeform 37"/>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48" name="Freeform 38"/>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grpSp>
      </p:grpSp>
      <p:grpSp>
        <p:nvGrpSpPr>
          <p:cNvPr id="52" name="Group 51"/>
          <p:cNvGrpSpPr/>
          <p:nvPr/>
        </p:nvGrpSpPr>
        <p:grpSpPr>
          <a:xfrm>
            <a:off x="5182247" y="3922245"/>
            <a:ext cx="1224185" cy="1224185"/>
            <a:chOff x="6777093" y="4546362"/>
            <a:chExt cx="1632247" cy="1632247"/>
          </a:xfrm>
        </p:grpSpPr>
        <p:grpSp>
          <p:nvGrpSpPr>
            <p:cNvPr id="53" name="Group 52"/>
            <p:cNvGrpSpPr/>
            <p:nvPr/>
          </p:nvGrpSpPr>
          <p:grpSpPr>
            <a:xfrm>
              <a:off x="6777093" y="4546362"/>
              <a:ext cx="1632247" cy="1632247"/>
              <a:chOff x="2166638" y="2050991"/>
              <a:chExt cx="1632247" cy="1632247"/>
            </a:xfrm>
          </p:grpSpPr>
          <p:sp>
            <p:nvSpPr>
              <p:cNvPr id="58" name="Oval 57"/>
              <p:cNvSpPr/>
              <p:nvPr/>
            </p:nvSpPr>
            <p:spPr>
              <a:xfrm>
                <a:off x="2166638" y="2050991"/>
                <a:ext cx="1632247" cy="1632247"/>
              </a:xfrm>
              <a:prstGeom prst="ellipse">
                <a:avLst/>
              </a:prstGeom>
              <a:solidFill>
                <a:sysClr val="window" lastClr="FFFFFF"/>
              </a:solidFill>
              <a:ln w="12700" cap="flat" cmpd="sng" algn="ctr">
                <a:noFill/>
                <a:prstDash val="solid"/>
                <a:miter lim="800000"/>
              </a:ln>
              <a:effectLst>
                <a:outerShdw blurRad="50800" dist="127000" dir="8100000" algn="tr" rotWithShape="0">
                  <a:prstClr val="black">
                    <a:alpha val="40000"/>
                  </a:prst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59" name="Oval 58"/>
              <p:cNvSpPr/>
              <p:nvPr/>
            </p:nvSpPr>
            <p:spPr>
              <a:xfrm>
                <a:off x="2346099" y="2230452"/>
                <a:ext cx="1273324" cy="1273324"/>
              </a:xfrm>
              <a:prstGeom prst="ellipse">
                <a:avLst/>
              </a:prstGeom>
              <a:solidFill>
                <a:sysClr val="window" lastClr="FFFFFF"/>
              </a:solidFill>
              <a:ln w="12700" cap="flat" cmpd="sng" algn="ctr">
                <a:noFill/>
                <a:prstDash val="solid"/>
                <a:miter lim="800000"/>
              </a:ln>
              <a:effectLst>
                <a:outerShdw blurRad="330200" dist="38100" dir="6600000" algn="ctr" rotWithShape="0">
                  <a:srgbClr val="000000">
                    <a:alpha val="60000"/>
                  </a:srgbClr>
                </a:outerShdw>
              </a:effectLst>
            </p:spPr>
            <p:txBody>
              <a:bodyPr rtlCol="0" anchor="ctr"/>
              <a:lstStyle/>
              <a:p>
                <a:pPr algn="ctr" defTabSz="685766">
                  <a:defRPr/>
                </a:pPr>
                <a:endParaRPr lang="en-US" sz="1400" kern="0" dirty="0">
                  <a:solidFill>
                    <a:prstClr val="white"/>
                  </a:solidFill>
                  <a:latin typeface="Century Gothic" panose="020F0302020204030204"/>
                </a:endParaRPr>
              </a:p>
            </p:txBody>
          </p:sp>
          <p:sp>
            <p:nvSpPr>
              <p:cNvPr id="60" name="Oval 59"/>
              <p:cNvSpPr/>
              <p:nvPr/>
            </p:nvSpPr>
            <p:spPr>
              <a:xfrm>
                <a:off x="2433833" y="2318186"/>
                <a:ext cx="1097856" cy="1097856"/>
              </a:xfrm>
              <a:prstGeom prst="ellipse">
                <a:avLst/>
              </a:prstGeom>
              <a:solidFill>
                <a:srgbClr val="D42639"/>
              </a:solidFill>
              <a:ln w="12700" cap="flat" cmpd="sng" algn="ctr">
                <a:noFill/>
                <a:prstDash val="solid"/>
                <a:miter lim="800000"/>
              </a:ln>
              <a:effectLst>
                <a:innerShdw blurRad="114300">
                  <a:prstClr val="black"/>
                </a:innerShdw>
              </a:effectLst>
            </p:spPr>
            <p:txBody>
              <a:bodyPr rtlCol="0" anchor="ctr"/>
              <a:lstStyle/>
              <a:p>
                <a:pPr algn="ctr" defTabSz="685766">
                  <a:defRPr/>
                </a:pPr>
                <a:endParaRPr lang="en-US" sz="1400" kern="0" dirty="0">
                  <a:solidFill>
                    <a:prstClr val="white"/>
                  </a:solidFill>
                  <a:latin typeface="Century Gothic" panose="020F0302020204030204"/>
                </a:endParaRPr>
              </a:p>
            </p:txBody>
          </p:sp>
        </p:grpSp>
        <p:grpSp>
          <p:nvGrpSpPr>
            <p:cNvPr id="54" name="Group 53"/>
            <p:cNvGrpSpPr/>
            <p:nvPr/>
          </p:nvGrpSpPr>
          <p:grpSpPr>
            <a:xfrm>
              <a:off x="7348010" y="5062888"/>
              <a:ext cx="515810" cy="618395"/>
              <a:chOff x="5549900" y="5503760"/>
              <a:chExt cx="566738" cy="679450"/>
            </a:xfrm>
            <a:solidFill>
              <a:sysClr val="window" lastClr="FFFFFF"/>
            </a:solidFill>
          </p:grpSpPr>
          <p:sp>
            <p:nvSpPr>
              <p:cNvPr id="55" name="Freeform 31"/>
              <p:cNvSpPr>
                <a:spLocks noEditPoints="1"/>
              </p:cNvSpPr>
              <p:nvPr/>
            </p:nvSpPr>
            <p:spPr bwMode="auto">
              <a:xfrm>
                <a:off x="5792788" y="5772048"/>
                <a:ext cx="233363" cy="15875"/>
              </a:xfrm>
              <a:custGeom>
                <a:avLst/>
                <a:gdLst>
                  <a:gd name="T0" fmla="*/ 69 w 72"/>
                  <a:gd name="T1" fmla="*/ 5 h 5"/>
                  <a:gd name="T2" fmla="*/ 2 w 72"/>
                  <a:gd name="T3" fmla="*/ 5 h 5"/>
                  <a:gd name="T4" fmla="*/ 0 w 72"/>
                  <a:gd name="T5" fmla="*/ 2 h 5"/>
                  <a:gd name="T6" fmla="*/ 2 w 72"/>
                  <a:gd name="T7" fmla="*/ 0 h 5"/>
                  <a:gd name="T8" fmla="*/ 69 w 72"/>
                  <a:gd name="T9" fmla="*/ 0 h 5"/>
                  <a:gd name="T10" fmla="*/ 72 w 72"/>
                  <a:gd name="T11" fmla="*/ 2 h 5"/>
                  <a:gd name="T12" fmla="*/ 69 w 72"/>
                  <a:gd name="T13" fmla="*/ 5 h 5"/>
                  <a:gd name="T14" fmla="*/ 69 w 72"/>
                  <a:gd name="T15" fmla="*/ 5 h 5"/>
                  <a:gd name="T16" fmla="*/ 69 w 7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
                    <a:moveTo>
                      <a:pt x="69" y="5"/>
                    </a:moveTo>
                    <a:cubicBezTo>
                      <a:pt x="2" y="5"/>
                      <a:pt x="2" y="5"/>
                      <a:pt x="2" y="5"/>
                    </a:cubicBezTo>
                    <a:cubicBezTo>
                      <a:pt x="1" y="5"/>
                      <a:pt x="0" y="4"/>
                      <a:pt x="0" y="2"/>
                    </a:cubicBezTo>
                    <a:cubicBezTo>
                      <a:pt x="0" y="1"/>
                      <a:pt x="1" y="0"/>
                      <a:pt x="2" y="0"/>
                    </a:cubicBezTo>
                    <a:cubicBezTo>
                      <a:pt x="69" y="0"/>
                      <a:pt x="69" y="0"/>
                      <a:pt x="69" y="0"/>
                    </a:cubicBezTo>
                    <a:cubicBezTo>
                      <a:pt x="71" y="0"/>
                      <a:pt x="72" y="1"/>
                      <a:pt x="72" y="2"/>
                    </a:cubicBezTo>
                    <a:cubicBezTo>
                      <a:pt x="72" y="4"/>
                      <a:pt x="71" y="5"/>
                      <a:pt x="69" y="5"/>
                    </a:cubicBezTo>
                    <a:close/>
                    <a:moveTo>
                      <a:pt x="69" y="5"/>
                    </a:moveTo>
                    <a:cubicBezTo>
                      <a:pt x="69" y="5"/>
                      <a:pt x="69" y="5"/>
                      <a:pt x="69" y="5"/>
                    </a:cubicBezTo>
                  </a:path>
                </a:pathLst>
              </a:custGeom>
              <a:grpFill/>
              <a:ln w="222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56" name="Freeform 32"/>
              <p:cNvSpPr>
                <a:spLocks noEditPoints="1"/>
              </p:cNvSpPr>
              <p:nvPr/>
            </p:nvSpPr>
            <p:spPr bwMode="auto">
              <a:xfrm>
                <a:off x="5792788" y="5954610"/>
                <a:ext cx="233363" cy="19050"/>
              </a:xfrm>
              <a:custGeom>
                <a:avLst/>
                <a:gdLst>
                  <a:gd name="T0" fmla="*/ 69 w 72"/>
                  <a:gd name="T1" fmla="*/ 6 h 6"/>
                  <a:gd name="T2" fmla="*/ 2 w 72"/>
                  <a:gd name="T3" fmla="*/ 6 h 6"/>
                  <a:gd name="T4" fmla="*/ 0 w 72"/>
                  <a:gd name="T5" fmla="*/ 3 h 6"/>
                  <a:gd name="T6" fmla="*/ 2 w 72"/>
                  <a:gd name="T7" fmla="*/ 0 h 6"/>
                  <a:gd name="T8" fmla="*/ 69 w 72"/>
                  <a:gd name="T9" fmla="*/ 0 h 6"/>
                  <a:gd name="T10" fmla="*/ 72 w 72"/>
                  <a:gd name="T11" fmla="*/ 3 h 6"/>
                  <a:gd name="T12" fmla="*/ 69 w 72"/>
                  <a:gd name="T13" fmla="*/ 6 h 6"/>
                  <a:gd name="T14" fmla="*/ 69 w 72"/>
                  <a:gd name="T15" fmla="*/ 6 h 6"/>
                  <a:gd name="T16" fmla="*/ 69 w 7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
                    <a:moveTo>
                      <a:pt x="69" y="6"/>
                    </a:moveTo>
                    <a:cubicBezTo>
                      <a:pt x="2" y="6"/>
                      <a:pt x="2" y="6"/>
                      <a:pt x="2" y="6"/>
                    </a:cubicBezTo>
                    <a:cubicBezTo>
                      <a:pt x="1" y="6"/>
                      <a:pt x="0" y="4"/>
                      <a:pt x="0" y="3"/>
                    </a:cubicBezTo>
                    <a:cubicBezTo>
                      <a:pt x="0" y="2"/>
                      <a:pt x="1" y="0"/>
                      <a:pt x="2" y="0"/>
                    </a:cubicBezTo>
                    <a:cubicBezTo>
                      <a:pt x="69" y="0"/>
                      <a:pt x="69" y="0"/>
                      <a:pt x="69" y="0"/>
                    </a:cubicBezTo>
                    <a:cubicBezTo>
                      <a:pt x="71" y="0"/>
                      <a:pt x="72" y="2"/>
                      <a:pt x="72" y="3"/>
                    </a:cubicBezTo>
                    <a:cubicBezTo>
                      <a:pt x="72" y="4"/>
                      <a:pt x="71" y="6"/>
                      <a:pt x="69" y="6"/>
                    </a:cubicBezTo>
                    <a:close/>
                    <a:moveTo>
                      <a:pt x="69" y="6"/>
                    </a:moveTo>
                    <a:cubicBezTo>
                      <a:pt x="69" y="6"/>
                      <a:pt x="69" y="6"/>
                      <a:pt x="69" y="6"/>
                    </a:cubicBezTo>
                  </a:path>
                </a:pathLst>
              </a:custGeom>
              <a:grpFill/>
              <a:ln w="222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sp>
            <p:nvSpPr>
              <p:cNvPr id="57" name="Freeform 33"/>
              <p:cNvSpPr>
                <a:spLocks noEditPoints="1"/>
              </p:cNvSpPr>
              <p:nvPr/>
            </p:nvSpPr>
            <p:spPr bwMode="auto">
              <a:xfrm>
                <a:off x="5549900" y="5503760"/>
                <a:ext cx="566738" cy="679450"/>
              </a:xfrm>
              <a:custGeom>
                <a:avLst/>
                <a:gdLst>
                  <a:gd name="T0" fmla="*/ 143 w 175"/>
                  <a:gd name="T1" fmla="*/ 15 h 208"/>
                  <a:gd name="T2" fmla="*/ 140 w 175"/>
                  <a:gd name="T3" fmla="*/ 0 h 208"/>
                  <a:gd name="T4" fmla="*/ 137 w 175"/>
                  <a:gd name="T5" fmla="*/ 15 h 208"/>
                  <a:gd name="T6" fmla="*/ 126 w 175"/>
                  <a:gd name="T7" fmla="*/ 4 h 208"/>
                  <a:gd name="T8" fmla="*/ 119 w 175"/>
                  <a:gd name="T9" fmla="*/ 4 h 208"/>
                  <a:gd name="T10" fmla="*/ 108 w 175"/>
                  <a:gd name="T11" fmla="*/ 15 h 208"/>
                  <a:gd name="T12" fmla="*/ 105 w 175"/>
                  <a:gd name="T13" fmla="*/ 0 h 208"/>
                  <a:gd name="T14" fmla="*/ 102 w 175"/>
                  <a:gd name="T15" fmla="*/ 15 h 208"/>
                  <a:gd name="T16" fmla="*/ 91 w 175"/>
                  <a:gd name="T17" fmla="*/ 4 h 208"/>
                  <a:gd name="T18" fmla="*/ 84 w 175"/>
                  <a:gd name="T19" fmla="*/ 4 h 208"/>
                  <a:gd name="T20" fmla="*/ 73 w 175"/>
                  <a:gd name="T21" fmla="*/ 15 h 208"/>
                  <a:gd name="T22" fmla="*/ 70 w 175"/>
                  <a:gd name="T23" fmla="*/ 0 h 208"/>
                  <a:gd name="T24" fmla="*/ 67 w 175"/>
                  <a:gd name="T25" fmla="*/ 15 h 208"/>
                  <a:gd name="T26" fmla="*/ 55 w 175"/>
                  <a:gd name="T27" fmla="*/ 4 h 208"/>
                  <a:gd name="T28" fmla="*/ 49 w 175"/>
                  <a:gd name="T29" fmla="*/ 4 h 208"/>
                  <a:gd name="T30" fmla="*/ 38 w 175"/>
                  <a:gd name="T31" fmla="*/ 15 h 208"/>
                  <a:gd name="T32" fmla="*/ 35 w 175"/>
                  <a:gd name="T33" fmla="*/ 0 h 208"/>
                  <a:gd name="T34" fmla="*/ 31 w 175"/>
                  <a:gd name="T35" fmla="*/ 15 h 208"/>
                  <a:gd name="T36" fmla="*/ 0 w 175"/>
                  <a:gd name="T37" fmla="*/ 44 h 208"/>
                  <a:gd name="T38" fmla="*/ 29 w 175"/>
                  <a:gd name="T39" fmla="*/ 208 h 208"/>
                  <a:gd name="T40" fmla="*/ 175 w 175"/>
                  <a:gd name="T41" fmla="*/ 180 h 208"/>
                  <a:gd name="T42" fmla="*/ 146 w 175"/>
                  <a:gd name="T43" fmla="*/ 15 h 208"/>
                  <a:gd name="T44" fmla="*/ 146 w 175"/>
                  <a:gd name="T45" fmla="*/ 202 h 208"/>
                  <a:gd name="T46" fmla="*/ 6 w 175"/>
                  <a:gd name="T47" fmla="*/ 180 h 208"/>
                  <a:gd name="T48" fmla="*/ 29 w 175"/>
                  <a:gd name="T49" fmla="*/ 22 h 208"/>
                  <a:gd name="T50" fmla="*/ 31 w 175"/>
                  <a:gd name="T51" fmla="*/ 31 h 208"/>
                  <a:gd name="T52" fmla="*/ 38 w 175"/>
                  <a:gd name="T53" fmla="*/ 31 h 208"/>
                  <a:gd name="T54" fmla="*/ 49 w 175"/>
                  <a:gd name="T55" fmla="*/ 22 h 208"/>
                  <a:gd name="T56" fmla="*/ 52 w 175"/>
                  <a:gd name="T57" fmla="*/ 34 h 208"/>
                  <a:gd name="T58" fmla="*/ 55 w 175"/>
                  <a:gd name="T59" fmla="*/ 22 h 208"/>
                  <a:gd name="T60" fmla="*/ 67 w 175"/>
                  <a:gd name="T61" fmla="*/ 31 h 208"/>
                  <a:gd name="T62" fmla="*/ 73 w 175"/>
                  <a:gd name="T63" fmla="*/ 31 h 208"/>
                  <a:gd name="T64" fmla="*/ 84 w 175"/>
                  <a:gd name="T65" fmla="*/ 22 h 208"/>
                  <a:gd name="T66" fmla="*/ 87 w 175"/>
                  <a:gd name="T67" fmla="*/ 34 h 208"/>
                  <a:gd name="T68" fmla="*/ 91 w 175"/>
                  <a:gd name="T69" fmla="*/ 22 h 208"/>
                  <a:gd name="T70" fmla="*/ 102 w 175"/>
                  <a:gd name="T71" fmla="*/ 31 h 208"/>
                  <a:gd name="T72" fmla="*/ 108 w 175"/>
                  <a:gd name="T73" fmla="*/ 31 h 208"/>
                  <a:gd name="T74" fmla="*/ 119 w 175"/>
                  <a:gd name="T75" fmla="*/ 22 h 208"/>
                  <a:gd name="T76" fmla="*/ 123 w 175"/>
                  <a:gd name="T77" fmla="*/ 34 h 208"/>
                  <a:gd name="T78" fmla="*/ 126 w 175"/>
                  <a:gd name="T79" fmla="*/ 22 h 208"/>
                  <a:gd name="T80" fmla="*/ 137 w 175"/>
                  <a:gd name="T81" fmla="*/ 31 h 208"/>
                  <a:gd name="T82" fmla="*/ 143 w 175"/>
                  <a:gd name="T83" fmla="*/ 31 h 208"/>
                  <a:gd name="T84" fmla="*/ 146 w 175"/>
                  <a:gd name="T85" fmla="*/ 22 h 208"/>
                  <a:gd name="T86" fmla="*/ 168 w 175"/>
                  <a:gd name="T87" fmla="*/ 180 h 208"/>
                  <a:gd name="T88" fmla="*/ 44 w 175"/>
                  <a:gd name="T89" fmla="*/ 97 h 208"/>
                  <a:gd name="T90" fmla="*/ 41 w 175"/>
                  <a:gd name="T91" fmla="*/ 99 h 208"/>
                  <a:gd name="T92" fmla="*/ 26 w 175"/>
                  <a:gd name="T93" fmla="*/ 89 h 208"/>
                  <a:gd name="T94" fmla="*/ 30 w 175"/>
                  <a:gd name="T95" fmla="*/ 84 h 208"/>
                  <a:gd name="T96" fmla="*/ 54 w 175"/>
                  <a:gd name="T97" fmla="*/ 69 h 208"/>
                  <a:gd name="T98" fmla="*/ 60 w 175"/>
                  <a:gd name="T99" fmla="*/ 72 h 208"/>
                  <a:gd name="T100" fmla="*/ 44 w 175"/>
                  <a:gd name="T101" fmla="*/ 154 h 208"/>
                  <a:gd name="T102" fmla="*/ 41 w 175"/>
                  <a:gd name="T103" fmla="*/ 156 h 208"/>
                  <a:gd name="T104" fmla="*/ 26 w 175"/>
                  <a:gd name="T105" fmla="*/ 146 h 208"/>
                  <a:gd name="T106" fmla="*/ 30 w 175"/>
                  <a:gd name="T107" fmla="*/ 140 h 208"/>
                  <a:gd name="T108" fmla="*/ 54 w 175"/>
                  <a:gd name="T109" fmla="*/ 125 h 208"/>
                  <a:gd name="T110" fmla="*/ 60 w 175"/>
                  <a:gd name="T111" fmla="*/ 129 h 208"/>
                  <a:gd name="T112" fmla="*/ 60 w 175"/>
                  <a:gd name="T113"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 h="208">
                    <a:moveTo>
                      <a:pt x="146" y="15"/>
                    </a:moveTo>
                    <a:cubicBezTo>
                      <a:pt x="143" y="15"/>
                      <a:pt x="143" y="15"/>
                      <a:pt x="143" y="15"/>
                    </a:cubicBezTo>
                    <a:cubicBezTo>
                      <a:pt x="143" y="4"/>
                      <a:pt x="143" y="4"/>
                      <a:pt x="143" y="4"/>
                    </a:cubicBezTo>
                    <a:cubicBezTo>
                      <a:pt x="143" y="2"/>
                      <a:pt x="142" y="0"/>
                      <a:pt x="140" y="0"/>
                    </a:cubicBezTo>
                    <a:cubicBezTo>
                      <a:pt x="138" y="0"/>
                      <a:pt x="137" y="2"/>
                      <a:pt x="137" y="4"/>
                    </a:cubicBezTo>
                    <a:cubicBezTo>
                      <a:pt x="137" y="15"/>
                      <a:pt x="137" y="15"/>
                      <a:pt x="137" y="15"/>
                    </a:cubicBezTo>
                    <a:cubicBezTo>
                      <a:pt x="126" y="15"/>
                      <a:pt x="126" y="15"/>
                      <a:pt x="126" y="15"/>
                    </a:cubicBezTo>
                    <a:cubicBezTo>
                      <a:pt x="126" y="4"/>
                      <a:pt x="126" y="4"/>
                      <a:pt x="126" y="4"/>
                    </a:cubicBezTo>
                    <a:cubicBezTo>
                      <a:pt x="126" y="2"/>
                      <a:pt x="124" y="0"/>
                      <a:pt x="123" y="0"/>
                    </a:cubicBezTo>
                    <a:cubicBezTo>
                      <a:pt x="121" y="0"/>
                      <a:pt x="119" y="2"/>
                      <a:pt x="119" y="4"/>
                    </a:cubicBezTo>
                    <a:cubicBezTo>
                      <a:pt x="119" y="15"/>
                      <a:pt x="119" y="15"/>
                      <a:pt x="119" y="15"/>
                    </a:cubicBezTo>
                    <a:cubicBezTo>
                      <a:pt x="108" y="15"/>
                      <a:pt x="108" y="15"/>
                      <a:pt x="108" y="15"/>
                    </a:cubicBezTo>
                    <a:cubicBezTo>
                      <a:pt x="108" y="4"/>
                      <a:pt x="108" y="4"/>
                      <a:pt x="108" y="4"/>
                    </a:cubicBezTo>
                    <a:cubicBezTo>
                      <a:pt x="108" y="2"/>
                      <a:pt x="107" y="0"/>
                      <a:pt x="105" y="0"/>
                    </a:cubicBezTo>
                    <a:cubicBezTo>
                      <a:pt x="103" y="0"/>
                      <a:pt x="102" y="2"/>
                      <a:pt x="102" y="4"/>
                    </a:cubicBezTo>
                    <a:cubicBezTo>
                      <a:pt x="102" y="15"/>
                      <a:pt x="102" y="15"/>
                      <a:pt x="102" y="15"/>
                    </a:cubicBezTo>
                    <a:cubicBezTo>
                      <a:pt x="91" y="15"/>
                      <a:pt x="91" y="15"/>
                      <a:pt x="91" y="15"/>
                    </a:cubicBezTo>
                    <a:cubicBezTo>
                      <a:pt x="91" y="4"/>
                      <a:pt x="91" y="4"/>
                      <a:pt x="91" y="4"/>
                    </a:cubicBezTo>
                    <a:cubicBezTo>
                      <a:pt x="91" y="2"/>
                      <a:pt x="89" y="0"/>
                      <a:pt x="87" y="0"/>
                    </a:cubicBezTo>
                    <a:cubicBezTo>
                      <a:pt x="86" y="0"/>
                      <a:pt x="84" y="2"/>
                      <a:pt x="84" y="4"/>
                    </a:cubicBezTo>
                    <a:cubicBezTo>
                      <a:pt x="84" y="15"/>
                      <a:pt x="84" y="15"/>
                      <a:pt x="84" y="15"/>
                    </a:cubicBezTo>
                    <a:cubicBezTo>
                      <a:pt x="73" y="15"/>
                      <a:pt x="73" y="15"/>
                      <a:pt x="73" y="15"/>
                    </a:cubicBezTo>
                    <a:cubicBezTo>
                      <a:pt x="73" y="4"/>
                      <a:pt x="73" y="4"/>
                      <a:pt x="73" y="4"/>
                    </a:cubicBezTo>
                    <a:cubicBezTo>
                      <a:pt x="73" y="2"/>
                      <a:pt x="72" y="0"/>
                      <a:pt x="70" y="0"/>
                    </a:cubicBezTo>
                    <a:cubicBezTo>
                      <a:pt x="68" y="0"/>
                      <a:pt x="67" y="2"/>
                      <a:pt x="67" y="4"/>
                    </a:cubicBezTo>
                    <a:cubicBezTo>
                      <a:pt x="67" y="15"/>
                      <a:pt x="67" y="15"/>
                      <a:pt x="67" y="15"/>
                    </a:cubicBezTo>
                    <a:cubicBezTo>
                      <a:pt x="55" y="15"/>
                      <a:pt x="55" y="15"/>
                      <a:pt x="55" y="15"/>
                    </a:cubicBezTo>
                    <a:cubicBezTo>
                      <a:pt x="55" y="4"/>
                      <a:pt x="55" y="4"/>
                      <a:pt x="55" y="4"/>
                    </a:cubicBezTo>
                    <a:cubicBezTo>
                      <a:pt x="55" y="2"/>
                      <a:pt x="54" y="0"/>
                      <a:pt x="52" y="0"/>
                    </a:cubicBezTo>
                    <a:cubicBezTo>
                      <a:pt x="50" y="0"/>
                      <a:pt x="49" y="2"/>
                      <a:pt x="49" y="4"/>
                    </a:cubicBezTo>
                    <a:cubicBezTo>
                      <a:pt x="49" y="15"/>
                      <a:pt x="49" y="15"/>
                      <a:pt x="49" y="15"/>
                    </a:cubicBezTo>
                    <a:cubicBezTo>
                      <a:pt x="38" y="15"/>
                      <a:pt x="38" y="15"/>
                      <a:pt x="38" y="15"/>
                    </a:cubicBezTo>
                    <a:cubicBezTo>
                      <a:pt x="38" y="4"/>
                      <a:pt x="38" y="4"/>
                      <a:pt x="38" y="4"/>
                    </a:cubicBezTo>
                    <a:cubicBezTo>
                      <a:pt x="38" y="2"/>
                      <a:pt x="36" y="0"/>
                      <a:pt x="35" y="0"/>
                    </a:cubicBezTo>
                    <a:cubicBezTo>
                      <a:pt x="33" y="0"/>
                      <a:pt x="31" y="2"/>
                      <a:pt x="31" y="4"/>
                    </a:cubicBezTo>
                    <a:cubicBezTo>
                      <a:pt x="31" y="15"/>
                      <a:pt x="31" y="15"/>
                      <a:pt x="31" y="15"/>
                    </a:cubicBezTo>
                    <a:cubicBezTo>
                      <a:pt x="29" y="15"/>
                      <a:pt x="29" y="15"/>
                      <a:pt x="29" y="15"/>
                    </a:cubicBezTo>
                    <a:cubicBezTo>
                      <a:pt x="13" y="15"/>
                      <a:pt x="0" y="28"/>
                      <a:pt x="0" y="44"/>
                    </a:cubicBezTo>
                    <a:cubicBezTo>
                      <a:pt x="0" y="180"/>
                      <a:pt x="0" y="180"/>
                      <a:pt x="0" y="180"/>
                    </a:cubicBezTo>
                    <a:cubicBezTo>
                      <a:pt x="0" y="195"/>
                      <a:pt x="13" y="208"/>
                      <a:pt x="29" y="208"/>
                    </a:cubicBezTo>
                    <a:cubicBezTo>
                      <a:pt x="146" y="208"/>
                      <a:pt x="146" y="208"/>
                      <a:pt x="146" y="208"/>
                    </a:cubicBezTo>
                    <a:cubicBezTo>
                      <a:pt x="162" y="208"/>
                      <a:pt x="175" y="195"/>
                      <a:pt x="175" y="180"/>
                    </a:cubicBezTo>
                    <a:cubicBezTo>
                      <a:pt x="175" y="44"/>
                      <a:pt x="175" y="44"/>
                      <a:pt x="175" y="44"/>
                    </a:cubicBezTo>
                    <a:cubicBezTo>
                      <a:pt x="175" y="28"/>
                      <a:pt x="162" y="15"/>
                      <a:pt x="146" y="15"/>
                    </a:cubicBezTo>
                    <a:close/>
                    <a:moveTo>
                      <a:pt x="168" y="180"/>
                    </a:moveTo>
                    <a:cubicBezTo>
                      <a:pt x="168" y="192"/>
                      <a:pt x="158" y="202"/>
                      <a:pt x="146" y="202"/>
                    </a:cubicBezTo>
                    <a:cubicBezTo>
                      <a:pt x="29" y="202"/>
                      <a:pt x="29" y="202"/>
                      <a:pt x="29" y="202"/>
                    </a:cubicBezTo>
                    <a:cubicBezTo>
                      <a:pt x="16" y="202"/>
                      <a:pt x="6" y="192"/>
                      <a:pt x="6" y="180"/>
                    </a:cubicBezTo>
                    <a:cubicBezTo>
                      <a:pt x="6" y="44"/>
                      <a:pt x="6" y="44"/>
                      <a:pt x="6" y="44"/>
                    </a:cubicBezTo>
                    <a:cubicBezTo>
                      <a:pt x="6" y="32"/>
                      <a:pt x="16" y="22"/>
                      <a:pt x="29" y="22"/>
                    </a:cubicBezTo>
                    <a:cubicBezTo>
                      <a:pt x="31" y="22"/>
                      <a:pt x="31" y="22"/>
                      <a:pt x="31" y="22"/>
                    </a:cubicBezTo>
                    <a:cubicBezTo>
                      <a:pt x="31" y="31"/>
                      <a:pt x="31" y="31"/>
                      <a:pt x="31" y="31"/>
                    </a:cubicBezTo>
                    <a:cubicBezTo>
                      <a:pt x="31" y="33"/>
                      <a:pt x="33" y="34"/>
                      <a:pt x="35" y="34"/>
                    </a:cubicBezTo>
                    <a:cubicBezTo>
                      <a:pt x="36" y="34"/>
                      <a:pt x="38" y="33"/>
                      <a:pt x="38" y="31"/>
                    </a:cubicBezTo>
                    <a:cubicBezTo>
                      <a:pt x="38" y="22"/>
                      <a:pt x="38" y="22"/>
                      <a:pt x="38" y="22"/>
                    </a:cubicBezTo>
                    <a:cubicBezTo>
                      <a:pt x="49" y="22"/>
                      <a:pt x="49" y="22"/>
                      <a:pt x="49" y="22"/>
                    </a:cubicBezTo>
                    <a:cubicBezTo>
                      <a:pt x="49" y="31"/>
                      <a:pt x="49" y="31"/>
                      <a:pt x="49" y="31"/>
                    </a:cubicBezTo>
                    <a:cubicBezTo>
                      <a:pt x="49" y="33"/>
                      <a:pt x="50" y="34"/>
                      <a:pt x="52" y="34"/>
                    </a:cubicBezTo>
                    <a:cubicBezTo>
                      <a:pt x="54" y="34"/>
                      <a:pt x="55" y="33"/>
                      <a:pt x="55" y="31"/>
                    </a:cubicBezTo>
                    <a:cubicBezTo>
                      <a:pt x="55" y="22"/>
                      <a:pt x="55" y="22"/>
                      <a:pt x="55" y="22"/>
                    </a:cubicBezTo>
                    <a:cubicBezTo>
                      <a:pt x="67" y="22"/>
                      <a:pt x="67" y="22"/>
                      <a:pt x="67" y="22"/>
                    </a:cubicBezTo>
                    <a:cubicBezTo>
                      <a:pt x="67" y="31"/>
                      <a:pt x="67" y="31"/>
                      <a:pt x="67" y="31"/>
                    </a:cubicBezTo>
                    <a:cubicBezTo>
                      <a:pt x="67" y="33"/>
                      <a:pt x="68" y="34"/>
                      <a:pt x="70" y="34"/>
                    </a:cubicBezTo>
                    <a:cubicBezTo>
                      <a:pt x="72" y="34"/>
                      <a:pt x="73" y="33"/>
                      <a:pt x="73" y="31"/>
                    </a:cubicBezTo>
                    <a:cubicBezTo>
                      <a:pt x="73" y="22"/>
                      <a:pt x="73" y="22"/>
                      <a:pt x="73" y="22"/>
                    </a:cubicBezTo>
                    <a:cubicBezTo>
                      <a:pt x="84" y="22"/>
                      <a:pt x="84" y="22"/>
                      <a:pt x="84" y="22"/>
                    </a:cubicBezTo>
                    <a:cubicBezTo>
                      <a:pt x="84" y="31"/>
                      <a:pt x="84" y="31"/>
                      <a:pt x="84" y="31"/>
                    </a:cubicBezTo>
                    <a:cubicBezTo>
                      <a:pt x="84" y="33"/>
                      <a:pt x="86" y="34"/>
                      <a:pt x="87" y="34"/>
                    </a:cubicBezTo>
                    <a:cubicBezTo>
                      <a:pt x="89" y="34"/>
                      <a:pt x="91" y="33"/>
                      <a:pt x="91" y="31"/>
                    </a:cubicBezTo>
                    <a:cubicBezTo>
                      <a:pt x="91" y="22"/>
                      <a:pt x="91" y="22"/>
                      <a:pt x="91" y="22"/>
                    </a:cubicBezTo>
                    <a:cubicBezTo>
                      <a:pt x="102" y="22"/>
                      <a:pt x="102" y="22"/>
                      <a:pt x="102" y="22"/>
                    </a:cubicBezTo>
                    <a:cubicBezTo>
                      <a:pt x="102" y="31"/>
                      <a:pt x="102" y="31"/>
                      <a:pt x="102" y="31"/>
                    </a:cubicBezTo>
                    <a:cubicBezTo>
                      <a:pt x="102" y="33"/>
                      <a:pt x="103" y="34"/>
                      <a:pt x="105" y="34"/>
                    </a:cubicBezTo>
                    <a:cubicBezTo>
                      <a:pt x="107" y="34"/>
                      <a:pt x="108" y="33"/>
                      <a:pt x="108" y="31"/>
                    </a:cubicBezTo>
                    <a:cubicBezTo>
                      <a:pt x="108" y="22"/>
                      <a:pt x="108" y="22"/>
                      <a:pt x="108" y="22"/>
                    </a:cubicBezTo>
                    <a:cubicBezTo>
                      <a:pt x="119" y="22"/>
                      <a:pt x="119" y="22"/>
                      <a:pt x="119" y="22"/>
                    </a:cubicBezTo>
                    <a:cubicBezTo>
                      <a:pt x="119" y="31"/>
                      <a:pt x="119" y="31"/>
                      <a:pt x="119" y="31"/>
                    </a:cubicBezTo>
                    <a:cubicBezTo>
                      <a:pt x="119" y="33"/>
                      <a:pt x="121" y="34"/>
                      <a:pt x="123" y="34"/>
                    </a:cubicBezTo>
                    <a:cubicBezTo>
                      <a:pt x="124" y="34"/>
                      <a:pt x="126" y="33"/>
                      <a:pt x="126" y="31"/>
                    </a:cubicBezTo>
                    <a:cubicBezTo>
                      <a:pt x="126" y="22"/>
                      <a:pt x="126" y="22"/>
                      <a:pt x="126" y="22"/>
                    </a:cubicBezTo>
                    <a:cubicBezTo>
                      <a:pt x="137" y="22"/>
                      <a:pt x="137" y="22"/>
                      <a:pt x="137" y="22"/>
                    </a:cubicBezTo>
                    <a:cubicBezTo>
                      <a:pt x="137" y="31"/>
                      <a:pt x="137" y="31"/>
                      <a:pt x="137" y="31"/>
                    </a:cubicBezTo>
                    <a:cubicBezTo>
                      <a:pt x="137" y="33"/>
                      <a:pt x="138" y="34"/>
                      <a:pt x="140" y="34"/>
                    </a:cubicBezTo>
                    <a:cubicBezTo>
                      <a:pt x="142" y="34"/>
                      <a:pt x="143" y="33"/>
                      <a:pt x="143" y="31"/>
                    </a:cubicBezTo>
                    <a:cubicBezTo>
                      <a:pt x="143" y="22"/>
                      <a:pt x="143" y="22"/>
                      <a:pt x="143" y="22"/>
                    </a:cubicBezTo>
                    <a:cubicBezTo>
                      <a:pt x="146" y="22"/>
                      <a:pt x="146" y="22"/>
                      <a:pt x="146" y="22"/>
                    </a:cubicBezTo>
                    <a:cubicBezTo>
                      <a:pt x="158" y="22"/>
                      <a:pt x="168" y="32"/>
                      <a:pt x="168" y="44"/>
                    </a:cubicBezTo>
                    <a:lnTo>
                      <a:pt x="168" y="180"/>
                    </a:lnTo>
                    <a:close/>
                    <a:moveTo>
                      <a:pt x="60" y="72"/>
                    </a:moveTo>
                    <a:cubicBezTo>
                      <a:pt x="44" y="97"/>
                      <a:pt x="44" y="97"/>
                      <a:pt x="44" y="97"/>
                    </a:cubicBezTo>
                    <a:cubicBezTo>
                      <a:pt x="43" y="98"/>
                      <a:pt x="43" y="98"/>
                      <a:pt x="42" y="99"/>
                    </a:cubicBezTo>
                    <a:cubicBezTo>
                      <a:pt x="41" y="99"/>
                      <a:pt x="41" y="99"/>
                      <a:pt x="41" y="99"/>
                    </a:cubicBezTo>
                    <a:cubicBezTo>
                      <a:pt x="40" y="99"/>
                      <a:pt x="40" y="99"/>
                      <a:pt x="39" y="98"/>
                    </a:cubicBezTo>
                    <a:cubicBezTo>
                      <a:pt x="26" y="89"/>
                      <a:pt x="26" y="89"/>
                      <a:pt x="26" y="89"/>
                    </a:cubicBezTo>
                    <a:cubicBezTo>
                      <a:pt x="25" y="88"/>
                      <a:pt x="24" y="86"/>
                      <a:pt x="25" y="84"/>
                    </a:cubicBezTo>
                    <a:cubicBezTo>
                      <a:pt x="26" y="83"/>
                      <a:pt x="28" y="83"/>
                      <a:pt x="30" y="84"/>
                    </a:cubicBezTo>
                    <a:cubicBezTo>
                      <a:pt x="40" y="91"/>
                      <a:pt x="40" y="91"/>
                      <a:pt x="40" y="91"/>
                    </a:cubicBezTo>
                    <a:cubicBezTo>
                      <a:pt x="54" y="69"/>
                      <a:pt x="54" y="69"/>
                      <a:pt x="54" y="69"/>
                    </a:cubicBezTo>
                    <a:cubicBezTo>
                      <a:pt x="55" y="67"/>
                      <a:pt x="57" y="67"/>
                      <a:pt x="59" y="68"/>
                    </a:cubicBezTo>
                    <a:cubicBezTo>
                      <a:pt x="60" y="69"/>
                      <a:pt x="60" y="71"/>
                      <a:pt x="60" y="72"/>
                    </a:cubicBezTo>
                    <a:close/>
                    <a:moveTo>
                      <a:pt x="60" y="129"/>
                    </a:moveTo>
                    <a:cubicBezTo>
                      <a:pt x="44" y="154"/>
                      <a:pt x="44" y="154"/>
                      <a:pt x="44" y="154"/>
                    </a:cubicBezTo>
                    <a:cubicBezTo>
                      <a:pt x="43" y="155"/>
                      <a:pt x="43" y="155"/>
                      <a:pt x="42" y="155"/>
                    </a:cubicBezTo>
                    <a:cubicBezTo>
                      <a:pt x="41" y="155"/>
                      <a:pt x="41" y="156"/>
                      <a:pt x="41" y="156"/>
                    </a:cubicBezTo>
                    <a:cubicBezTo>
                      <a:pt x="40" y="156"/>
                      <a:pt x="40" y="155"/>
                      <a:pt x="39" y="155"/>
                    </a:cubicBezTo>
                    <a:cubicBezTo>
                      <a:pt x="26" y="146"/>
                      <a:pt x="26" y="146"/>
                      <a:pt x="26" y="146"/>
                    </a:cubicBezTo>
                    <a:cubicBezTo>
                      <a:pt x="25" y="145"/>
                      <a:pt x="24" y="143"/>
                      <a:pt x="25" y="141"/>
                    </a:cubicBezTo>
                    <a:cubicBezTo>
                      <a:pt x="26" y="140"/>
                      <a:pt x="28" y="139"/>
                      <a:pt x="30" y="140"/>
                    </a:cubicBezTo>
                    <a:cubicBezTo>
                      <a:pt x="40" y="148"/>
                      <a:pt x="40" y="148"/>
                      <a:pt x="40" y="148"/>
                    </a:cubicBezTo>
                    <a:cubicBezTo>
                      <a:pt x="54" y="125"/>
                      <a:pt x="54" y="125"/>
                      <a:pt x="54" y="125"/>
                    </a:cubicBezTo>
                    <a:cubicBezTo>
                      <a:pt x="55" y="124"/>
                      <a:pt x="57" y="123"/>
                      <a:pt x="59" y="124"/>
                    </a:cubicBezTo>
                    <a:cubicBezTo>
                      <a:pt x="60" y="125"/>
                      <a:pt x="60" y="127"/>
                      <a:pt x="60" y="129"/>
                    </a:cubicBezTo>
                    <a:close/>
                    <a:moveTo>
                      <a:pt x="60" y="129"/>
                    </a:moveTo>
                    <a:cubicBezTo>
                      <a:pt x="60" y="129"/>
                      <a:pt x="60" y="129"/>
                      <a:pt x="60" y="129"/>
                    </a:cubicBezTo>
                  </a:path>
                </a:pathLst>
              </a:custGeom>
              <a:grpFill/>
              <a:ln w="222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1400" kern="0" dirty="0">
                  <a:solidFill>
                    <a:prstClr val="black"/>
                  </a:solidFill>
                  <a:latin typeface="Century Gothic" panose="020F0302020204030204"/>
                </a:endParaRPr>
              </a:p>
            </p:txBody>
          </p:sp>
        </p:grpSp>
      </p:grpSp>
      <p:sp>
        <p:nvSpPr>
          <p:cNvPr id="61" name="TextBox 60"/>
          <p:cNvSpPr txBox="1"/>
          <p:nvPr/>
        </p:nvSpPr>
        <p:spPr>
          <a:xfrm>
            <a:off x="2463285" y="5206937"/>
            <a:ext cx="1768141" cy="392413"/>
          </a:xfrm>
          <a:prstGeom prst="rect">
            <a:avLst/>
          </a:prstGeom>
          <a:noFill/>
        </p:spPr>
        <p:txBody>
          <a:bodyPr wrap="square" lIns="68579" tIns="34289" rIns="68579" bIns="34289" rtlCol="0">
            <a:spAutoFit/>
          </a:bodyPr>
          <a:lstStyle/>
          <a:p>
            <a:pPr algn="ctr" defTabSz="685766"/>
            <a:r>
              <a:rPr lang="en-US" sz="2100" b="1" dirty="0">
                <a:solidFill>
                  <a:prstClr val="white"/>
                </a:solidFill>
                <a:latin typeface="Century Gothic" panose="020F0302020204030204"/>
              </a:rPr>
              <a:t>EXPERIENCE</a:t>
            </a:r>
          </a:p>
        </p:txBody>
      </p:sp>
      <p:sp>
        <p:nvSpPr>
          <p:cNvPr id="62" name="TextBox 61"/>
          <p:cNvSpPr txBox="1"/>
          <p:nvPr/>
        </p:nvSpPr>
        <p:spPr>
          <a:xfrm>
            <a:off x="5197054" y="5278756"/>
            <a:ext cx="1192346" cy="392413"/>
          </a:xfrm>
          <a:prstGeom prst="rect">
            <a:avLst/>
          </a:prstGeom>
          <a:noFill/>
        </p:spPr>
        <p:txBody>
          <a:bodyPr wrap="square" lIns="68579" tIns="34289" rIns="68579" bIns="34289" rtlCol="0">
            <a:spAutoFit/>
          </a:bodyPr>
          <a:lstStyle/>
          <a:p>
            <a:pPr algn="ctr" defTabSz="685766"/>
            <a:r>
              <a:rPr lang="en-US" sz="2100" b="1" dirty="0">
                <a:solidFill>
                  <a:prstClr val="white"/>
                </a:solidFill>
                <a:latin typeface="Century Gothic" panose="020F0302020204030204"/>
              </a:rPr>
              <a:t>ASSESS</a:t>
            </a:r>
          </a:p>
        </p:txBody>
      </p:sp>
      <p:sp>
        <p:nvSpPr>
          <p:cNvPr id="63" name="TextBox 62"/>
          <p:cNvSpPr txBox="1"/>
          <p:nvPr/>
        </p:nvSpPr>
        <p:spPr>
          <a:xfrm>
            <a:off x="7470985" y="5948693"/>
            <a:ext cx="1503680" cy="392413"/>
          </a:xfrm>
          <a:prstGeom prst="rect">
            <a:avLst/>
          </a:prstGeom>
          <a:noFill/>
        </p:spPr>
        <p:txBody>
          <a:bodyPr wrap="square" lIns="68579" tIns="34289" rIns="68579" bIns="34289" rtlCol="0">
            <a:spAutoFit/>
          </a:bodyPr>
          <a:lstStyle/>
          <a:p>
            <a:pPr algn="ctr" defTabSz="685766"/>
            <a:r>
              <a:rPr lang="en-US" sz="2100" b="1" dirty="0">
                <a:solidFill>
                  <a:prstClr val="white"/>
                </a:solidFill>
                <a:latin typeface="Century Gothic" panose="020F0302020204030204"/>
              </a:rPr>
              <a:t>DEVELOP</a:t>
            </a:r>
          </a:p>
        </p:txBody>
      </p:sp>
      <p:sp>
        <p:nvSpPr>
          <p:cNvPr id="64" name="TextBox 63"/>
          <p:cNvSpPr txBox="1"/>
          <p:nvPr/>
        </p:nvSpPr>
        <p:spPr>
          <a:xfrm>
            <a:off x="3484180" y="628350"/>
            <a:ext cx="1052348" cy="1661990"/>
          </a:xfrm>
          <a:prstGeom prst="rect">
            <a:avLst/>
          </a:prstGeom>
          <a:noFill/>
        </p:spPr>
        <p:txBody>
          <a:bodyPr wrap="square" lIns="68579" tIns="34289" rIns="68579" bIns="34289" rtlCol="0" anchor="ctr" anchorCtr="0">
            <a:normAutofit/>
          </a:bodyPr>
          <a:lstStyle/>
          <a:p>
            <a:pPr algn="ctr" defTabSz="685766"/>
            <a:r>
              <a:rPr lang="en-US" sz="10400" b="1" dirty="0">
                <a:solidFill>
                  <a:schemeClr val="bg1"/>
                </a:solidFill>
                <a:latin typeface="Century Gothic" panose="020F0302020204030204"/>
              </a:rPr>
              <a:t>E</a:t>
            </a:r>
          </a:p>
        </p:txBody>
      </p:sp>
      <p:sp>
        <p:nvSpPr>
          <p:cNvPr id="65" name="TextBox 64"/>
          <p:cNvSpPr txBox="1"/>
          <p:nvPr/>
        </p:nvSpPr>
        <p:spPr>
          <a:xfrm>
            <a:off x="4579885" y="636233"/>
            <a:ext cx="1052348" cy="1661990"/>
          </a:xfrm>
          <a:prstGeom prst="rect">
            <a:avLst/>
          </a:prstGeom>
          <a:noFill/>
        </p:spPr>
        <p:txBody>
          <a:bodyPr wrap="square" lIns="68579" tIns="34289" rIns="68579" bIns="34289" rtlCol="0" anchor="ctr" anchorCtr="0">
            <a:normAutofit/>
          </a:bodyPr>
          <a:lstStyle/>
          <a:p>
            <a:pPr algn="ctr" defTabSz="685766"/>
            <a:r>
              <a:rPr lang="en-US" sz="10400" b="1" dirty="0">
                <a:solidFill>
                  <a:schemeClr val="bg1"/>
                </a:solidFill>
                <a:latin typeface="Century Gothic" panose="020F0302020204030204"/>
              </a:rPr>
              <a:t>A</a:t>
            </a:r>
          </a:p>
        </p:txBody>
      </p:sp>
      <p:sp>
        <p:nvSpPr>
          <p:cNvPr id="66" name="TextBox 65"/>
          <p:cNvSpPr txBox="1"/>
          <p:nvPr/>
        </p:nvSpPr>
        <p:spPr>
          <a:xfrm>
            <a:off x="5640115" y="644115"/>
            <a:ext cx="1052348" cy="1661990"/>
          </a:xfrm>
          <a:prstGeom prst="rect">
            <a:avLst/>
          </a:prstGeom>
          <a:noFill/>
        </p:spPr>
        <p:txBody>
          <a:bodyPr wrap="square" lIns="68579" tIns="34289" rIns="68579" bIns="34289" rtlCol="0" anchor="ctr" anchorCtr="0">
            <a:normAutofit/>
          </a:bodyPr>
          <a:lstStyle/>
          <a:p>
            <a:pPr algn="ctr" defTabSz="685766"/>
            <a:r>
              <a:rPr lang="en-US" sz="10400" b="1" dirty="0">
                <a:solidFill>
                  <a:schemeClr val="bg1"/>
                </a:solidFill>
                <a:latin typeface="Century Gothic" panose="020F0302020204030204"/>
              </a:rPr>
              <a:t>D</a:t>
            </a:r>
          </a:p>
        </p:txBody>
      </p:sp>
      <p:sp>
        <p:nvSpPr>
          <p:cNvPr id="67" name="TextBox 66"/>
          <p:cNvSpPr txBox="1"/>
          <p:nvPr/>
        </p:nvSpPr>
        <p:spPr>
          <a:xfrm>
            <a:off x="1129946" y="2364006"/>
            <a:ext cx="6495059" cy="438580"/>
          </a:xfrm>
          <a:prstGeom prst="rect">
            <a:avLst/>
          </a:prstGeom>
          <a:noFill/>
        </p:spPr>
        <p:txBody>
          <a:bodyPr wrap="square" lIns="68579" tIns="34289" rIns="68579" bIns="34289" rtlCol="0">
            <a:spAutoFit/>
          </a:bodyPr>
          <a:lstStyle/>
          <a:p>
            <a:pPr algn="ctr" defTabSz="685766"/>
            <a:r>
              <a:rPr lang="en-US" sz="2400" dirty="0">
                <a:solidFill>
                  <a:prstClr val="white">
                    <a:lumMod val="65000"/>
                  </a:prstClr>
                </a:solidFill>
                <a:latin typeface="Century Gothic" panose="020F0302020204030204"/>
              </a:rPr>
              <a:t>A Management Development Program</a:t>
            </a:r>
          </a:p>
        </p:txBody>
      </p:sp>
      <p:sp>
        <p:nvSpPr>
          <p:cNvPr id="2" name="Title 1"/>
          <p:cNvSpPr>
            <a:spLocks noGrp="1"/>
          </p:cNvSpPr>
          <p:nvPr>
            <p:ph type="title" idx="4294967295"/>
          </p:nvPr>
        </p:nvSpPr>
        <p:spPr>
          <a:xfrm>
            <a:off x="389912" y="-1735618"/>
            <a:ext cx="7886700" cy="1325563"/>
          </a:xfrm>
          <a:prstGeom prst="rect">
            <a:avLst/>
          </a:prstGeom>
        </p:spPr>
        <p:txBody>
          <a:bodyPr/>
          <a:lstStyle/>
          <a:p>
            <a:r>
              <a:rPr lang="en-US" dirty="0"/>
              <a:t>LEAD Curriculum</a:t>
            </a:r>
            <a:r>
              <a:rPr lang="en-US" baseline="0" dirty="0"/>
              <a:t> Components</a:t>
            </a:r>
            <a:endParaRPr lang="en-US" dirty="0"/>
          </a:p>
        </p:txBody>
      </p:sp>
    </p:spTree>
    <p:custDataLst>
      <p:tags r:id="rId1"/>
    </p:custDataLst>
    <p:extLst>
      <p:ext uri="{BB962C8B-B14F-4D97-AF65-F5344CB8AC3E}">
        <p14:creationId xmlns:p14="http://schemas.microsoft.com/office/powerpoint/2010/main" val="34440319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2" presetClass="entr" presetSubtype="1" fill="hold" grpId="0" nodeType="withEffect" p14:presetBounceEnd="32000">
                                      <p:stCondLst>
                                        <p:cond delay="900"/>
                                      </p:stCondLst>
                                      <p:childTnLst>
                                        <p:set>
                                          <p:cBhvr>
                                            <p:cTn id="18" dur="1" fill="hold">
                                              <p:stCondLst>
                                                <p:cond delay="0"/>
                                              </p:stCondLst>
                                            </p:cTn>
                                            <p:tgtEl>
                                              <p:spTgt spid="4"/>
                                            </p:tgtEl>
                                            <p:attrNameLst>
                                              <p:attrName>style.visibility</p:attrName>
                                            </p:attrNameLst>
                                          </p:cBhvr>
                                          <p:to>
                                            <p:strVal val="visible"/>
                                          </p:to>
                                        </p:set>
                                        <p:anim calcmode="lin" valueType="num" p14:bounceEnd="32000">
                                          <p:cBhvr additive="base">
                                            <p:cTn id="19" dur="750" fill="hold"/>
                                            <p:tgtEl>
                                              <p:spTgt spid="4"/>
                                            </p:tgtEl>
                                            <p:attrNameLst>
                                              <p:attrName>ppt_x</p:attrName>
                                            </p:attrNameLst>
                                          </p:cBhvr>
                                          <p:tavLst>
                                            <p:tav tm="0">
                                              <p:val>
                                                <p:strVal val="#ppt_x"/>
                                              </p:val>
                                            </p:tav>
                                            <p:tav tm="100000">
                                              <p:val>
                                                <p:strVal val="#ppt_x"/>
                                              </p:val>
                                            </p:tav>
                                          </p:tavLst>
                                        </p:anim>
                                        <p:anim calcmode="lin" valueType="num" p14:bounceEnd="32000">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32000">
                                      <p:stCondLst>
                                        <p:cond delay="900"/>
                                      </p:stCondLst>
                                      <p:childTnLst>
                                        <p:set>
                                          <p:cBhvr>
                                            <p:cTn id="22" dur="1" fill="hold">
                                              <p:stCondLst>
                                                <p:cond delay="0"/>
                                              </p:stCondLst>
                                            </p:cTn>
                                            <p:tgtEl>
                                              <p:spTgt spid="64"/>
                                            </p:tgtEl>
                                            <p:attrNameLst>
                                              <p:attrName>style.visibility</p:attrName>
                                            </p:attrNameLst>
                                          </p:cBhvr>
                                          <p:to>
                                            <p:strVal val="visible"/>
                                          </p:to>
                                        </p:set>
                                        <p:anim calcmode="lin" valueType="num" p14:bounceEnd="32000">
                                          <p:cBhvr additive="base">
                                            <p:cTn id="23" dur="750" fill="hold"/>
                                            <p:tgtEl>
                                              <p:spTgt spid="64"/>
                                            </p:tgtEl>
                                            <p:attrNameLst>
                                              <p:attrName>ppt_x</p:attrName>
                                            </p:attrNameLst>
                                          </p:cBhvr>
                                          <p:tavLst>
                                            <p:tav tm="0">
                                              <p:val>
                                                <p:strVal val="#ppt_x"/>
                                              </p:val>
                                            </p:tav>
                                            <p:tav tm="100000">
                                              <p:val>
                                                <p:strVal val="#ppt_x"/>
                                              </p:val>
                                            </p:tav>
                                          </p:tavLst>
                                        </p:anim>
                                        <p:anim calcmode="lin" valueType="num" p14:bounceEnd="32000">
                                          <p:cBhvr additive="base">
                                            <p:cTn id="24" dur="750" fill="hold"/>
                                            <p:tgtEl>
                                              <p:spTgt spid="6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32000">
                                      <p:stCondLst>
                                        <p:cond delay="900"/>
                                      </p:stCondLst>
                                      <p:childTnLst>
                                        <p:set>
                                          <p:cBhvr>
                                            <p:cTn id="26" dur="1" fill="hold">
                                              <p:stCondLst>
                                                <p:cond delay="0"/>
                                              </p:stCondLst>
                                            </p:cTn>
                                            <p:tgtEl>
                                              <p:spTgt spid="65"/>
                                            </p:tgtEl>
                                            <p:attrNameLst>
                                              <p:attrName>style.visibility</p:attrName>
                                            </p:attrNameLst>
                                          </p:cBhvr>
                                          <p:to>
                                            <p:strVal val="visible"/>
                                          </p:to>
                                        </p:set>
                                        <p:anim calcmode="lin" valueType="num" p14:bounceEnd="32000">
                                          <p:cBhvr additive="base">
                                            <p:cTn id="27" dur="750" fill="hold"/>
                                            <p:tgtEl>
                                              <p:spTgt spid="65"/>
                                            </p:tgtEl>
                                            <p:attrNameLst>
                                              <p:attrName>ppt_x</p:attrName>
                                            </p:attrNameLst>
                                          </p:cBhvr>
                                          <p:tavLst>
                                            <p:tav tm="0">
                                              <p:val>
                                                <p:strVal val="#ppt_x"/>
                                              </p:val>
                                            </p:tav>
                                            <p:tav tm="100000">
                                              <p:val>
                                                <p:strVal val="#ppt_x"/>
                                              </p:val>
                                            </p:tav>
                                          </p:tavLst>
                                        </p:anim>
                                        <p:anim calcmode="lin" valueType="num" p14:bounceEnd="32000">
                                          <p:cBhvr additive="base">
                                            <p:cTn id="28" dur="750" fill="hold"/>
                                            <p:tgtEl>
                                              <p:spTgt spid="6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32000">
                                      <p:stCondLst>
                                        <p:cond delay="900"/>
                                      </p:stCondLst>
                                      <p:childTnLst>
                                        <p:set>
                                          <p:cBhvr>
                                            <p:cTn id="30" dur="1" fill="hold">
                                              <p:stCondLst>
                                                <p:cond delay="0"/>
                                              </p:stCondLst>
                                            </p:cTn>
                                            <p:tgtEl>
                                              <p:spTgt spid="66"/>
                                            </p:tgtEl>
                                            <p:attrNameLst>
                                              <p:attrName>style.visibility</p:attrName>
                                            </p:attrNameLst>
                                          </p:cBhvr>
                                          <p:to>
                                            <p:strVal val="visible"/>
                                          </p:to>
                                        </p:set>
                                        <p:anim calcmode="lin" valueType="num" p14:bounceEnd="32000">
                                          <p:cBhvr additive="base">
                                            <p:cTn id="31" dur="750" fill="hold"/>
                                            <p:tgtEl>
                                              <p:spTgt spid="66"/>
                                            </p:tgtEl>
                                            <p:attrNameLst>
                                              <p:attrName>ppt_x</p:attrName>
                                            </p:attrNameLst>
                                          </p:cBhvr>
                                          <p:tavLst>
                                            <p:tav tm="0">
                                              <p:val>
                                                <p:strVal val="#ppt_x"/>
                                              </p:val>
                                            </p:tav>
                                            <p:tav tm="100000">
                                              <p:val>
                                                <p:strVal val="#ppt_x"/>
                                              </p:val>
                                            </p:tav>
                                          </p:tavLst>
                                        </p:anim>
                                        <p:anim calcmode="lin" valueType="num" p14:bounceEnd="32000">
                                          <p:cBhvr additive="base">
                                            <p:cTn id="32" dur="75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165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0.39976 0.46458 L 2.21831E-6 1.85185E-6 " pathEditMode="relative" rAng="0" ptsTypes="AA">
                                          <p:cBhvr>
                                            <p:cTn id="37" dur="750" fill="hold"/>
                                            <p:tgtEl>
                                              <p:spTgt spid="9"/>
                                            </p:tgtEl>
                                            <p:attrNameLst>
                                              <p:attrName>ppt_x</p:attrName>
                                              <p:attrName>ppt_y</p:attrName>
                                            </p:attrNameLst>
                                          </p:cBhvr>
                                          <p:rCtr x="-19995" y="-23241"/>
                                        </p:animMotion>
                                      </p:childTnLst>
                                    </p:cTn>
                                  </p:par>
                                  <p:par>
                                    <p:cTn id="38" presetID="10" presetClass="entr" presetSubtype="0" fill="hold" grpId="0" nodeType="withEffect">
                                      <p:stCondLst>
                                        <p:cond delay="25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 presetClass="entr" presetSubtype="0" fill="hold" nodeType="withEffect">
                                      <p:stCondLst>
                                        <p:cond delay="200"/>
                                      </p:stCondLst>
                                      <p:childTnLst>
                                        <p:set>
                                          <p:cBhvr>
                                            <p:cTn id="42" dur="1" fill="hold">
                                              <p:stCondLst>
                                                <p:cond delay="0"/>
                                              </p:stCondLst>
                                            </p:cTn>
                                            <p:tgtEl>
                                              <p:spTgt spid="35"/>
                                            </p:tgtEl>
                                            <p:attrNameLst>
                                              <p:attrName>style.visibility</p:attrName>
                                            </p:attrNameLst>
                                          </p:cBhvr>
                                          <p:to>
                                            <p:strVal val="visible"/>
                                          </p:to>
                                        </p:set>
                                      </p:childTnLst>
                                    </p:cTn>
                                  </p:par>
                                  <p:par>
                                    <p:cTn id="43" presetID="42" presetClass="path" presetSubtype="0" accel="50000" decel="50000" fill="hold" nodeType="withEffect">
                                      <p:stCondLst>
                                        <p:cond delay="200"/>
                                      </p:stCondLst>
                                      <p:childTnLst>
                                        <p:animMotion origin="layout" path="M 0.13078 0.62778 L 3.07412E-7 -4.07407E-6 " pathEditMode="relative" rAng="0" ptsTypes="AA">
                                          <p:cBhvr>
                                            <p:cTn id="44" dur="750" fill="hold"/>
                                            <p:tgtEl>
                                              <p:spTgt spid="35"/>
                                            </p:tgtEl>
                                            <p:attrNameLst>
                                              <p:attrName>ppt_x</p:attrName>
                                              <p:attrName>ppt_y</p:attrName>
                                            </p:attrNameLst>
                                          </p:cBhvr>
                                          <p:rCtr x="-6539" y="-31389"/>
                                        </p:animMotion>
                                      </p:childTnLst>
                                    </p:cTn>
                                  </p:par>
                                  <p:par>
                                    <p:cTn id="45" presetID="10" presetClass="entr" presetSubtype="0" fill="hold" grpId="0" nodeType="withEffect">
                                      <p:stCondLst>
                                        <p:cond delay="45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 presetClass="entr" presetSubtype="0" fill="hold" nodeType="withEffect">
                                      <p:stCondLst>
                                        <p:cond delay="350"/>
                                      </p:stCondLst>
                                      <p:childTnLst>
                                        <p:set>
                                          <p:cBhvr>
                                            <p:cTn id="49" dur="1" fill="hold">
                                              <p:stCondLst>
                                                <p:cond delay="0"/>
                                              </p:stCondLst>
                                            </p:cTn>
                                            <p:tgtEl>
                                              <p:spTgt spid="52"/>
                                            </p:tgtEl>
                                            <p:attrNameLst>
                                              <p:attrName>style.visibility</p:attrName>
                                            </p:attrNameLst>
                                          </p:cBhvr>
                                          <p:to>
                                            <p:strVal val="visible"/>
                                          </p:to>
                                        </p:set>
                                      </p:childTnLst>
                                    </p:cTn>
                                  </p:par>
                                  <p:par>
                                    <p:cTn id="50" presetID="42" presetClass="path" presetSubtype="0" accel="50000" decel="50000" fill="hold" nodeType="withEffect">
                                      <p:stCondLst>
                                        <p:cond delay="350"/>
                                      </p:stCondLst>
                                      <p:childTnLst>
                                        <p:animMotion origin="layout" path="M -0.14094 0.62547 L -1.60349E-6 -2.22222E-6 " pathEditMode="relative" rAng="0" ptsTypes="AA">
                                          <p:cBhvr>
                                            <p:cTn id="51" dur="750" fill="hold"/>
                                            <p:tgtEl>
                                              <p:spTgt spid="52"/>
                                            </p:tgtEl>
                                            <p:attrNameLst>
                                              <p:attrName>ppt_x</p:attrName>
                                              <p:attrName>ppt_y</p:attrName>
                                            </p:attrNameLst>
                                          </p:cBhvr>
                                          <p:rCtr x="7047" y="-31273"/>
                                        </p:animMotion>
                                      </p:childTnLst>
                                    </p:cTn>
                                  </p:par>
                                  <p:par>
                                    <p:cTn id="52" presetID="10" presetClass="entr" presetSubtype="0" fill="hold" grpId="0" nodeType="withEffect">
                                      <p:stCondLst>
                                        <p:cond delay="55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 presetClass="entr" presetSubtype="0" fill="hold" nodeType="withEffect">
                                      <p:stCondLst>
                                        <p:cond delay="550"/>
                                      </p:stCondLst>
                                      <p:childTnLst>
                                        <p:set>
                                          <p:cBhvr>
                                            <p:cTn id="56" dur="1" fill="hold">
                                              <p:stCondLst>
                                                <p:cond delay="0"/>
                                              </p:stCondLst>
                                            </p:cTn>
                                            <p:tgtEl>
                                              <p:spTgt spid="44"/>
                                            </p:tgtEl>
                                            <p:attrNameLst>
                                              <p:attrName>style.visibility</p:attrName>
                                            </p:attrNameLst>
                                          </p:cBhvr>
                                          <p:to>
                                            <p:strVal val="visible"/>
                                          </p:to>
                                        </p:set>
                                      </p:childTnLst>
                                    </p:cTn>
                                  </p:par>
                                  <p:par>
                                    <p:cTn id="57" presetID="42" presetClass="path" presetSubtype="0" accel="50000" decel="50000" fill="hold" nodeType="withEffect">
                                      <p:stCondLst>
                                        <p:cond delay="550"/>
                                      </p:stCondLst>
                                      <p:childTnLst>
                                        <p:animMotion origin="layout" path="M -0.40745 0.46458 L -3.25518E-6 1.85185E-6 " pathEditMode="relative" rAng="0" ptsTypes="AA">
                                          <p:cBhvr>
                                            <p:cTn id="58" dur="750" fill="hold"/>
                                            <p:tgtEl>
                                              <p:spTgt spid="44"/>
                                            </p:tgtEl>
                                            <p:attrNameLst>
                                              <p:attrName>ppt_x</p:attrName>
                                              <p:attrName>ppt_y</p:attrName>
                                            </p:attrNameLst>
                                          </p:cBhvr>
                                          <p:rCtr x="20373" y="-23241"/>
                                        </p:animMotion>
                                      </p:childTnLst>
                                    </p:cTn>
                                  </p:par>
                                  <p:par>
                                    <p:cTn id="59" presetID="10" presetClass="entr" presetSubtype="0" fill="hold" grpId="0" nodeType="withEffect">
                                      <p:stCondLst>
                                        <p:cond delay="75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par>
                              <p:cTn id="62" fill="hold">
                                <p:stCondLst>
                                  <p:cond delay="2950"/>
                                </p:stCondLst>
                                <p:childTnLst>
                                  <p:par>
                                    <p:cTn id="63" presetID="10" presetClass="entr" presetSubtype="0" fill="hold" grpId="0"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34" grpId="0"/>
          <p:bldP spid="61" grpId="0"/>
          <p:bldP spid="62" grpId="0"/>
          <p:bldP spid="63" grpId="0"/>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2" presetClass="entr" presetSubtype="1" fill="hold" grpId="0" nodeType="withEffect">
                                      <p:stCondLst>
                                        <p:cond delay="9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9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750" fill="hold"/>
                                            <p:tgtEl>
                                              <p:spTgt spid="64"/>
                                            </p:tgtEl>
                                            <p:attrNameLst>
                                              <p:attrName>ppt_x</p:attrName>
                                            </p:attrNameLst>
                                          </p:cBhvr>
                                          <p:tavLst>
                                            <p:tav tm="0">
                                              <p:val>
                                                <p:strVal val="#ppt_x"/>
                                              </p:val>
                                            </p:tav>
                                            <p:tav tm="100000">
                                              <p:val>
                                                <p:strVal val="#ppt_x"/>
                                              </p:val>
                                            </p:tav>
                                          </p:tavLst>
                                        </p:anim>
                                        <p:anim calcmode="lin" valueType="num">
                                          <p:cBhvr additive="base">
                                            <p:cTn id="24" dur="750" fill="hold"/>
                                            <p:tgtEl>
                                              <p:spTgt spid="6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90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750" fill="hold"/>
                                            <p:tgtEl>
                                              <p:spTgt spid="65"/>
                                            </p:tgtEl>
                                            <p:attrNameLst>
                                              <p:attrName>ppt_x</p:attrName>
                                            </p:attrNameLst>
                                          </p:cBhvr>
                                          <p:tavLst>
                                            <p:tav tm="0">
                                              <p:val>
                                                <p:strVal val="#ppt_x"/>
                                              </p:val>
                                            </p:tav>
                                            <p:tav tm="100000">
                                              <p:val>
                                                <p:strVal val="#ppt_x"/>
                                              </p:val>
                                            </p:tav>
                                          </p:tavLst>
                                        </p:anim>
                                        <p:anim calcmode="lin" valueType="num">
                                          <p:cBhvr additive="base">
                                            <p:cTn id="28" dur="750" fill="hold"/>
                                            <p:tgtEl>
                                              <p:spTgt spid="6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90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750" fill="hold"/>
                                            <p:tgtEl>
                                              <p:spTgt spid="66"/>
                                            </p:tgtEl>
                                            <p:attrNameLst>
                                              <p:attrName>ppt_x</p:attrName>
                                            </p:attrNameLst>
                                          </p:cBhvr>
                                          <p:tavLst>
                                            <p:tav tm="0">
                                              <p:val>
                                                <p:strVal val="#ppt_x"/>
                                              </p:val>
                                            </p:tav>
                                            <p:tav tm="100000">
                                              <p:val>
                                                <p:strVal val="#ppt_x"/>
                                              </p:val>
                                            </p:tav>
                                          </p:tavLst>
                                        </p:anim>
                                        <p:anim calcmode="lin" valueType="num">
                                          <p:cBhvr additive="base">
                                            <p:cTn id="32" dur="75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165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0.39976 0.46458 L 2.21831E-6 1.85185E-6 " pathEditMode="relative" rAng="0" ptsTypes="AA">
                                          <p:cBhvr>
                                            <p:cTn id="37" dur="750" fill="hold"/>
                                            <p:tgtEl>
                                              <p:spTgt spid="9"/>
                                            </p:tgtEl>
                                            <p:attrNameLst>
                                              <p:attrName>ppt_x</p:attrName>
                                              <p:attrName>ppt_y</p:attrName>
                                            </p:attrNameLst>
                                          </p:cBhvr>
                                          <p:rCtr x="-19995" y="-23241"/>
                                        </p:animMotion>
                                      </p:childTnLst>
                                    </p:cTn>
                                  </p:par>
                                  <p:par>
                                    <p:cTn id="38" presetID="10" presetClass="entr" presetSubtype="0" fill="hold" grpId="0" nodeType="withEffect">
                                      <p:stCondLst>
                                        <p:cond delay="25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 presetClass="entr" presetSubtype="0" fill="hold" nodeType="withEffect">
                                      <p:stCondLst>
                                        <p:cond delay="200"/>
                                      </p:stCondLst>
                                      <p:childTnLst>
                                        <p:set>
                                          <p:cBhvr>
                                            <p:cTn id="42" dur="1" fill="hold">
                                              <p:stCondLst>
                                                <p:cond delay="0"/>
                                              </p:stCondLst>
                                            </p:cTn>
                                            <p:tgtEl>
                                              <p:spTgt spid="35"/>
                                            </p:tgtEl>
                                            <p:attrNameLst>
                                              <p:attrName>style.visibility</p:attrName>
                                            </p:attrNameLst>
                                          </p:cBhvr>
                                          <p:to>
                                            <p:strVal val="visible"/>
                                          </p:to>
                                        </p:set>
                                      </p:childTnLst>
                                    </p:cTn>
                                  </p:par>
                                  <p:par>
                                    <p:cTn id="43" presetID="42" presetClass="path" presetSubtype="0" accel="50000" decel="50000" fill="hold" nodeType="withEffect">
                                      <p:stCondLst>
                                        <p:cond delay="200"/>
                                      </p:stCondLst>
                                      <p:childTnLst>
                                        <p:animMotion origin="layout" path="M 0.13078 0.62778 L 3.07412E-7 -4.07407E-6 " pathEditMode="relative" rAng="0" ptsTypes="AA">
                                          <p:cBhvr>
                                            <p:cTn id="44" dur="750" fill="hold"/>
                                            <p:tgtEl>
                                              <p:spTgt spid="35"/>
                                            </p:tgtEl>
                                            <p:attrNameLst>
                                              <p:attrName>ppt_x</p:attrName>
                                              <p:attrName>ppt_y</p:attrName>
                                            </p:attrNameLst>
                                          </p:cBhvr>
                                          <p:rCtr x="-6539" y="-31389"/>
                                        </p:animMotion>
                                      </p:childTnLst>
                                    </p:cTn>
                                  </p:par>
                                  <p:par>
                                    <p:cTn id="45" presetID="10" presetClass="entr" presetSubtype="0" fill="hold" grpId="0" nodeType="withEffect">
                                      <p:stCondLst>
                                        <p:cond delay="45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 presetClass="entr" presetSubtype="0" fill="hold" nodeType="withEffect">
                                      <p:stCondLst>
                                        <p:cond delay="350"/>
                                      </p:stCondLst>
                                      <p:childTnLst>
                                        <p:set>
                                          <p:cBhvr>
                                            <p:cTn id="49" dur="1" fill="hold">
                                              <p:stCondLst>
                                                <p:cond delay="0"/>
                                              </p:stCondLst>
                                            </p:cTn>
                                            <p:tgtEl>
                                              <p:spTgt spid="52"/>
                                            </p:tgtEl>
                                            <p:attrNameLst>
                                              <p:attrName>style.visibility</p:attrName>
                                            </p:attrNameLst>
                                          </p:cBhvr>
                                          <p:to>
                                            <p:strVal val="visible"/>
                                          </p:to>
                                        </p:set>
                                      </p:childTnLst>
                                    </p:cTn>
                                  </p:par>
                                  <p:par>
                                    <p:cTn id="50" presetID="42" presetClass="path" presetSubtype="0" accel="50000" decel="50000" fill="hold" nodeType="withEffect">
                                      <p:stCondLst>
                                        <p:cond delay="350"/>
                                      </p:stCondLst>
                                      <p:childTnLst>
                                        <p:animMotion origin="layout" path="M -0.14094 0.62547 L -1.60349E-6 -2.22222E-6 " pathEditMode="relative" rAng="0" ptsTypes="AA">
                                          <p:cBhvr>
                                            <p:cTn id="51" dur="750" fill="hold"/>
                                            <p:tgtEl>
                                              <p:spTgt spid="52"/>
                                            </p:tgtEl>
                                            <p:attrNameLst>
                                              <p:attrName>ppt_x</p:attrName>
                                              <p:attrName>ppt_y</p:attrName>
                                            </p:attrNameLst>
                                          </p:cBhvr>
                                          <p:rCtr x="7047" y="-31273"/>
                                        </p:animMotion>
                                      </p:childTnLst>
                                    </p:cTn>
                                  </p:par>
                                  <p:par>
                                    <p:cTn id="52" presetID="10" presetClass="entr" presetSubtype="0" fill="hold" grpId="0" nodeType="withEffect">
                                      <p:stCondLst>
                                        <p:cond delay="55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 presetClass="entr" presetSubtype="0" fill="hold" nodeType="withEffect">
                                      <p:stCondLst>
                                        <p:cond delay="550"/>
                                      </p:stCondLst>
                                      <p:childTnLst>
                                        <p:set>
                                          <p:cBhvr>
                                            <p:cTn id="56" dur="1" fill="hold">
                                              <p:stCondLst>
                                                <p:cond delay="0"/>
                                              </p:stCondLst>
                                            </p:cTn>
                                            <p:tgtEl>
                                              <p:spTgt spid="44"/>
                                            </p:tgtEl>
                                            <p:attrNameLst>
                                              <p:attrName>style.visibility</p:attrName>
                                            </p:attrNameLst>
                                          </p:cBhvr>
                                          <p:to>
                                            <p:strVal val="visible"/>
                                          </p:to>
                                        </p:set>
                                      </p:childTnLst>
                                    </p:cTn>
                                  </p:par>
                                  <p:par>
                                    <p:cTn id="57" presetID="42" presetClass="path" presetSubtype="0" accel="50000" decel="50000" fill="hold" nodeType="withEffect">
                                      <p:stCondLst>
                                        <p:cond delay="550"/>
                                      </p:stCondLst>
                                      <p:childTnLst>
                                        <p:animMotion origin="layout" path="M -0.40745 0.46458 L -3.25518E-6 1.85185E-6 " pathEditMode="relative" rAng="0" ptsTypes="AA">
                                          <p:cBhvr>
                                            <p:cTn id="58" dur="750" fill="hold"/>
                                            <p:tgtEl>
                                              <p:spTgt spid="44"/>
                                            </p:tgtEl>
                                            <p:attrNameLst>
                                              <p:attrName>ppt_x</p:attrName>
                                              <p:attrName>ppt_y</p:attrName>
                                            </p:attrNameLst>
                                          </p:cBhvr>
                                          <p:rCtr x="20373" y="-23241"/>
                                        </p:animMotion>
                                      </p:childTnLst>
                                    </p:cTn>
                                  </p:par>
                                  <p:par>
                                    <p:cTn id="59" presetID="10" presetClass="entr" presetSubtype="0" fill="hold" grpId="0" nodeType="withEffect">
                                      <p:stCondLst>
                                        <p:cond delay="75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par>
                              <p:cTn id="62" fill="hold">
                                <p:stCondLst>
                                  <p:cond delay="2950"/>
                                </p:stCondLst>
                                <p:childTnLst>
                                  <p:par>
                                    <p:cTn id="63" presetID="10" presetClass="entr" presetSubtype="0" fill="hold" grpId="0"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34" grpId="0"/>
          <p:bldP spid="61" grpId="0"/>
          <p:bldP spid="62" grpId="0"/>
          <p:bldP spid="63" grpId="0"/>
          <p:bldP spid="64" grpId="0"/>
          <p:bldP spid="65" grpId="0"/>
          <p:bldP spid="66" grpId="0"/>
          <p:bldP spid="6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534"/>
            <a:ext cx="8229600" cy="573207"/>
          </a:xfrm>
        </p:spPr>
        <p:txBody>
          <a:bodyPr/>
          <a:lstStyle/>
          <a:p>
            <a:pPr eaLnBrk="1" fontAlgn="auto" hangingPunct="1">
              <a:spcAft>
                <a:spcPts val="0"/>
              </a:spcAft>
              <a:defRPr/>
            </a:pPr>
            <a:r>
              <a:rPr lang="en-US" dirty="0"/>
              <a:t>Icebreaker – Envelope Exercise</a:t>
            </a:r>
          </a:p>
        </p:txBody>
      </p:sp>
      <p:sp>
        <p:nvSpPr>
          <p:cNvPr id="12295"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75C1E24-2468-412A-9BF3-F205BB8017BF}" type="slidenum">
              <a:rPr kumimoji="0" lang="en-US" altLang="en-US" sz="800" b="1" i="0" u="none" strike="noStrike" kern="1200" cap="none" spc="0" normalizeH="0" baseline="0" noProof="0" smtClean="0">
                <a:ln>
                  <a:noFill/>
                </a:ln>
                <a:solidFill>
                  <a:srgbClr val="898989"/>
                </a:solidFill>
                <a:effectLst/>
                <a:uLnTx/>
                <a:uFillTx/>
                <a:latin typeface="Arial Black" panose="020B0A04020102020204" pitchFamily="34" charset="0"/>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sp>
        <p:nvSpPr>
          <p:cNvPr id="12294" name="TextBox 5"/>
          <p:cNvSpPr txBox="1">
            <a:spLocks noChangeArrowheads="1"/>
          </p:cNvSpPr>
          <p:nvPr/>
        </p:nvSpPr>
        <p:spPr bwMode="auto">
          <a:xfrm>
            <a:off x="3249613" y="4324350"/>
            <a:ext cx="1754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FA9FFA26-681A-49B6-9E2F-3D3138FC6CEA}"/>
              </a:ext>
            </a:extLst>
          </p:cNvPr>
          <p:cNvPicPr>
            <a:picLocks noChangeAspect="1"/>
          </p:cNvPicPr>
          <p:nvPr/>
        </p:nvPicPr>
        <p:blipFill>
          <a:blip r:embed="rId4"/>
          <a:stretch>
            <a:fillRect/>
          </a:stretch>
        </p:blipFill>
        <p:spPr>
          <a:xfrm>
            <a:off x="555133" y="844234"/>
            <a:ext cx="8033734" cy="5360605"/>
          </a:xfrm>
          <a:prstGeom prst="rect">
            <a:avLst/>
          </a:prstGeom>
        </p:spPr>
      </p:pic>
    </p:spTree>
    <p:custDataLst>
      <p:tags r:id="rId1"/>
    </p:custDataLst>
    <p:extLst>
      <p:ext uri="{BB962C8B-B14F-4D97-AF65-F5344CB8AC3E}">
        <p14:creationId xmlns:p14="http://schemas.microsoft.com/office/powerpoint/2010/main" val="28720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534"/>
            <a:ext cx="8229600" cy="573207"/>
          </a:xfrm>
        </p:spPr>
        <p:txBody>
          <a:bodyPr/>
          <a:lstStyle/>
          <a:p>
            <a:pPr eaLnBrk="1" fontAlgn="auto" hangingPunct="1">
              <a:spcAft>
                <a:spcPts val="0"/>
              </a:spcAft>
              <a:defRPr/>
            </a:pPr>
            <a:r>
              <a:rPr lang="en-US" dirty="0"/>
              <a:t>Icebreaker – Envelope Exercise Answer</a:t>
            </a:r>
          </a:p>
        </p:txBody>
      </p:sp>
      <p:sp>
        <p:nvSpPr>
          <p:cNvPr id="12295"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75C1E24-2468-412A-9BF3-F205BB8017BF}" type="slidenum">
              <a:rPr kumimoji="0" lang="en-US" altLang="en-US" sz="800" b="1" i="0" u="none" strike="noStrike" kern="1200" cap="none" spc="0" normalizeH="0" baseline="0" noProof="0" smtClean="0">
                <a:ln>
                  <a:noFill/>
                </a:ln>
                <a:solidFill>
                  <a:srgbClr val="898989"/>
                </a:solidFill>
                <a:effectLst/>
                <a:uLnTx/>
                <a:uFillTx/>
                <a:latin typeface="Arial Black" panose="020B0A04020102020204" pitchFamily="34" charset="0"/>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800" b="1" i="0" u="none" strike="noStrike" kern="1200" cap="none" spc="0" normalizeH="0" baseline="0" noProof="0" dirty="0">
              <a:ln>
                <a:noFill/>
              </a:ln>
              <a:solidFill>
                <a:srgbClr val="898989"/>
              </a:solidFill>
              <a:effectLst/>
              <a:uLnTx/>
              <a:uFillTx/>
              <a:latin typeface="Arial Black" panose="020B0A040201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black">
                    <a:tint val="75000"/>
                  </a:prstClr>
                </a:solidFill>
                <a:effectLst/>
                <a:uLnTx/>
                <a:uFillTx/>
                <a:latin typeface="Arial"/>
                <a:ea typeface="+mn-ea"/>
                <a:cs typeface="Arial"/>
              </a:rPr>
              <a:t>CONFIDENTIAL</a:t>
            </a:r>
          </a:p>
        </p:txBody>
      </p:sp>
      <p:grpSp>
        <p:nvGrpSpPr>
          <p:cNvPr id="3" name="Group 2">
            <a:extLst>
              <a:ext uri="{FF2B5EF4-FFF2-40B4-BE49-F238E27FC236}">
                <a16:creationId xmlns:a16="http://schemas.microsoft.com/office/drawing/2014/main" id="{4D4AB252-BB45-46AF-B48D-68B1C1A39F1E}"/>
              </a:ext>
            </a:extLst>
          </p:cNvPr>
          <p:cNvGrpSpPr>
            <a:grpSpLocks/>
          </p:cNvGrpSpPr>
          <p:nvPr/>
        </p:nvGrpSpPr>
        <p:grpSpPr bwMode="auto">
          <a:xfrm>
            <a:off x="2620501" y="812503"/>
            <a:ext cx="3902999" cy="5610561"/>
            <a:chOff x="2421" y="9184"/>
            <a:chExt cx="2880" cy="4140"/>
          </a:xfrm>
        </p:grpSpPr>
        <p:sp>
          <p:nvSpPr>
            <p:cNvPr id="5" name="Rectangle 3">
              <a:extLst>
                <a:ext uri="{FF2B5EF4-FFF2-40B4-BE49-F238E27FC236}">
                  <a16:creationId xmlns:a16="http://schemas.microsoft.com/office/drawing/2014/main" id="{5376AD27-B2EB-4DDA-983E-282770BC2B90}"/>
                </a:ext>
              </a:extLst>
            </p:cNvPr>
            <p:cNvSpPr>
              <a:spLocks noChangeArrowheads="1"/>
            </p:cNvSpPr>
            <p:nvPr/>
          </p:nvSpPr>
          <p:spPr bwMode="auto">
            <a:xfrm>
              <a:off x="2421" y="10624"/>
              <a:ext cx="2880" cy="2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AutoShape 4">
              <a:extLst>
                <a:ext uri="{FF2B5EF4-FFF2-40B4-BE49-F238E27FC236}">
                  <a16:creationId xmlns:a16="http://schemas.microsoft.com/office/drawing/2014/main" id="{22AB336E-E7B8-437D-8108-708C52713622}"/>
                </a:ext>
              </a:extLst>
            </p:cNvPr>
            <p:cNvSpPr>
              <a:spLocks noChangeArrowheads="1"/>
            </p:cNvSpPr>
            <p:nvPr/>
          </p:nvSpPr>
          <p:spPr bwMode="auto">
            <a:xfrm>
              <a:off x="2421" y="9184"/>
              <a:ext cx="2880" cy="14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Line 5">
              <a:extLst>
                <a:ext uri="{FF2B5EF4-FFF2-40B4-BE49-F238E27FC236}">
                  <a16:creationId xmlns:a16="http://schemas.microsoft.com/office/drawing/2014/main" id="{50EC0763-0D67-4E17-A84D-09246FB4DF1C}"/>
                </a:ext>
              </a:extLst>
            </p:cNvPr>
            <p:cNvSpPr>
              <a:spLocks noChangeShapeType="1"/>
            </p:cNvSpPr>
            <p:nvPr/>
          </p:nvSpPr>
          <p:spPr bwMode="auto">
            <a:xfrm>
              <a:off x="2421" y="10624"/>
              <a:ext cx="288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6">
              <a:extLst>
                <a:ext uri="{FF2B5EF4-FFF2-40B4-BE49-F238E27FC236}">
                  <a16:creationId xmlns:a16="http://schemas.microsoft.com/office/drawing/2014/main" id="{9B83F482-9D2F-438A-8E60-CAA76184D5F9}"/>
                </a:ext>
              </a:extLst>
            </p:cNvPr>
            <p:cNvSpPr>
              <a:spLocks noChangeShapeType="1"/>
            </p:cNvSpPr>
            <p:nvPr/>
          </p:nvSpPr>
          <p:spPr bwMode="auto">
            <a:xfrm flipH="1">
              <a:off x="2421" y="10624"/>
              <a:ext cx="288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17">
            <a:extLst>
              <a:ext uri="{FF2B5EF4-FFF2-40B4-BE49-F238E27FC236}">
                <a16:creationId xmlns:a16="http://schemas.microsoft.com/office/drawing/2014/main" id="{BF43DCE2-FB53-49C8-A3EB-F9DCC316F1A7}"/>
              </a:ext>
            </a:extLst>
          </p:cNvPr>
          <p:cNvPicPr>
            <a:picLocks noChangeAspect="1"/>
          </p:cNvPicPr>
          <p:nvPr/>
        </p:nvPicPr>
        <p:blipFill>
          <a:blip r:embed="rId4"/>
          <a:stretch>
            <a:fillRect/>
          </a:stretch>
        </p:blipFill>
        <p:spPr>
          <a:xfrm>
            <a:off x="4283110" y="6030874"/>
            <a:ext cx="571429" cy="571429"/>
          </a:xfrm>
          <a:prstGeom prst="rect">
            <a:avLst/>
          </a:prstGeom>
        </p:spPr>
      </p:pic>
      <p:pic>
        <p:nvPicPr>
          <p:cNvPr id="20" name="Picture 19">
            <a:extLst>
              <a:ext uri="{FF2B5EF4-FFF2-40B4-BE49-F238E27FC236}">
                <a16:creationId xmlns:a16="http://schemas.microsoft.com/office/drawing/2014/main" id="{3D50751B-A50D-4EFF-AE14-77CE9936EB24}"/>
              </a:ext>
            </a:extLst>
          </p:cNvPr>
          <p:cNvPicPr>
            <a:picLocks noChangeAspect="1"/>
          </p:cNvPicPr>
          <p:nvPr/>
        </p:nvPicPr>
        <p:blipFill>
          <a:blip r:embed="rId5"/>
          <a:stretch>
            <a:fillRect/>
          </a:stretch>
        </p:blipFill>
        <p:spPr>
          <a:xfrm>
            <a:off x="5278437" y="5143081"/>
            <a:ext cx="571429" cy="571429"/>
          </a:xfrm>
          <a:prstGeom prst="rect">
            <a:avLst/>
          </a:prstGeom>
        </p:spPr>
      </p:pic>
      <p:pic>
        <p:nvPicPr>
          <p:cNvPr id="22" name="Picture 21">
            <a:extLst>
              <a:ext uri="{FF2B5EF4-FFF2-40B4-BE49-F238E27FC236}">
                <a16:creationId xmlns:a16="http://schemas.microsoft.com/office/drawing/2014/main" id="{C3B2586C-2FA2-416C-88F7-96A65AFE43EC}"/>
              </a:ext>
            </a:extLst>
          </p:cNvPr>
          <p:cNvPicPr>
            <a:picLocks noChangeAspect="1"/>
          </p:cNvPicPr>
          <p:nvPr/>
        </p:nvPicPr>
        <p:blipFill>
          <a:blip r:embed="rId6"/>
          <a:stretch>
            <a:fillRect/>
          </a:stretch>
        </p:blipFill>
        <p:spPr>
          <a:xfrm>
            <a:off x="5278438" y="3410719"/>
            <a:ext cx="571429" cy="571429"/>
          </a:xfrm>
          <a:prstGeom prst="rect">
            <a:avLst/>
          </a:prstGeom>
        </p:spPr>
      </p:pic>
      <p:pic>
        <p:nvPicPr>
          <p:cNvPr id="24" name="Picture 23">
            <a:extLst>
              <a:ext uri="{FF2B5EF4-FFF2-40B4-BE49-F238E27FC236}">
                <a16:creationId xmlns:a16="http://schemas.microsoft.com/office/drawing/2014/main" id="{2D3DC616-D729-42AE-A346-A1A27FA36DEF}"/>
              </a:ext>
            </a:extLst>
          </p:cNvPr>
          <p:cNvPicPr>
            <a:picLocks noChangeAspect="1"/>
          </p:cNvPicPr>
          <p:nvPr/>
        </p:nvPicPr>
        <p:blipFill>
          <a:blip r:embed="rId7"/>
          <a:stretch>
            <a:fillRect/>
          </a:stretch>
        </p:blipFill>
        <p:spPr>
          <a:xfrm>
            <a:off x="4415559" y="2482750"/>
            <a:ext cx="571429" cy="571429"/>
          </a:xfrm>
          <a:prstGeom prst="rect">
            <a:avLst/>
          </a:prstGeom>
        </p:spPr>
      </p:pic>
      <p:pic>
        <p:nvPicPr>
          <p:cNvPr id="26" name="Picture 25">
            <a:extLst>
              <a:ext uri="{FF2B5EF4-FFF2-40B4-BE49-F238E27FC236}">
                <a16:creationId xmlns:a16="http://schemas.microsoft.com/office/drawing/2014/main" id="{9DA7F072-2872-4B16-9945-FFB2CD7EB8CD}"/>
              </a:ext>
            </a:extLst>
          </p:cNvPr>
          <p:cNvPicPr>
            <a:picLocks noChangeAspect="1"/>
          </p:cNvPicPr>
          <p:nvPr/>
        </p:nvPicPr>
        <p:blipFill>
          <a:blip r:embed="rId8"/>
          <a:stretch>
            <a:fillRect/>
          </a:stretch>
        </p:blipFill>
        <p:spPr>
          <a:xfrm>
            <a:off x="3302130" y="3410719"/>
            <a:ext cx="571429" cy="571429"/>
          </a:xfrm>
          <a:prstGeom prst="rect">
            <a:avLst/>
          </a:prstGeom>
        </p:spPr>
      </p:pic>
      <p:pic>
        <p:nvPicPr>
          <p:cNvPr id="28" name="Picture 27">
            <a:extLst>
              <a:ext uri="{FF2B5EF4-FFF2-40B4-BE49-F238E27FC236}">
                <a16:creationId xmlns:a16="http://schemas.microsoft.com/office/drawing/2014/main" id="{6722EBAC-E93A-4FF4-8287-77AA50F303BA}"/>
              </a:ext>
            </a:extLst>
          </p:cNvPr>
          <p:cNvPicPr>
            <a:picLocks noChangeAspect="1"/>
          </p:cNvPicPr>
          <p:nvPr/>
        </p:nvPicPr>
        <p:blipFill>
          <a:blip r:embed="rId9"/>
          <a:stretch>
            <a:fillRect/>
          </a:stretch>
        </p:blipFill>
        <p:spPr>
          <a:xfrm>
            <a:off x="3350484" y="5143081"/>
            <a:ext cx="571429" cy="571429"/>
          </a:xfrm>
          <a:prstGeom prst="rect">
            <a:avLst/>
          </a:prstGeom>
        </p:spPr>
      </p:pic>
      <p:pic>
        <p:nvPicPr>
          <p:cNvPr id="30" name="Picture 29">
            <a:extLst>
              <a:ext uri="{FF2B5EF4-FFF2-40B4-BE49-F238E27FC236}">
                <a16:creationId xmlns:a16="http://schemas.microsoft.com/office/drawing/2014/main" id="{907FF297-D28F-4E8D-A108-955787C71053}"/>
              </a:ext>
            </a:extLst>
          </p:cNvPr>
          <p:cNvPicPr>
            <a:picLocks noChangeAspect="1"/>
          </p:cNvPicPr>
          <p:nvPr/>
        </p:nvPicPr>
        <p:blipFill>
          <a:blip r:embed="rId10"/>
          <a:stretch>
            <a:fillRect/>
          </a:stretch>
        </p:blipFill>
        <p:spPr>
          <a:xfrm>
            <a:off x="2334786" y="4380133"/>
            <a:ext cx="571429" cy="571429"/>
          </a:xfrm>
          <a:prstGeom prst="rect">
            <a:avLst/>
          </a:prstGeom>
        </p:spPr>
      </p:pic>
      <p:pic>
        <p:nvPicPr>
          <p:cNvPr id="12288" name="Picture 12287">
            <a:extLst>
              <a:ext uri="{FF2B5EF4-FFF2-40B4-BE49-F238E27FC236}">
                <a16:creationId xmlns:a16="http://schemas.microsoft.com/office/drawing/2014/main" id="{9815A645-30D8-47A4-AF86-3549F2792126}"/>
              </a:ext>
            </a:extLst>
          </p:cNvPr>
          <p:cNvPicPr>
            <a:picLocks noChangeAspect="1"/>
          </p:cNvPicPr>
          <p:nvPr/>
        </p:nvPicPr>
        <p:blipFill>
          <a:blip r:embed="rId11"/>
          <a:stretch>
            <a:fillRect/>
          </a:stretch>
        </p:blipFill>
        <p:spPr>
          <a:xfrm>
            <a:off x="3350484" y="1468242"/>
            <a:ext cx="571429" cy="571429"/>
          </a:xfrm>
          <a:prstGeom prst="rect">
            <a:avLst/>
          </a:prstGeom>
        </p:spPr>
      </p:pic>
      <p:pic>
        <p:nvPicPr>
          <p:cNvPr id="12290" name="Picture 12289">
            <a:extLst>
              <a:ext uri="{FF2B5EF4-FFF2-40B4-BE49-F238E27FC236}">
                <a16:creationId xmlns:a16="http://schemas.microsoft.com/office/drawing/2014/main" id="{E93AB216-066C-45E6-A82C-02F8BE779E44}"/>
              </a:ext>
            </a:extLst>
          </p:cNvPr>
          <p:cNvPicPr>
            <a:picLocks noChangeAspect="1"/>
          </p:cNvPicPr>
          <p:nvPr/>
        </p:nvPicPr>
        <p:blipFill>
          <a:blip r:embed="rId12"/>
          <a:stretch>
            <a:fillRect/>
          </a:stretch>
        </p:blipFill>
        <p:spPr>
          <a:xfrm>
            <a:off x="5278438" y="1468242"/>
            <a:ext cx="571429" cy="571429"/>
          </a:xfrm>
          <a:prstGeom prst="rect">
            <a:avLst/>
          </a:prstGeom>
        </p:spPr>
      </p:pic>
      <p:grpSp>
        <p:nvGrpSpPr>
          <p:cNvPr id="12298" name="Group 12297">
            <a:extLst>
              <a:ext uri="{FF2B5EF4-FFF2-40B4-BE49-F238E27FC236}">
                <a16:creationId xmlns:a16="http://schemas.microsoft.com/office/drawing/2014/main" id="{D9BE3CF9-2F5D-4281-B86D-0C404E0CF719}"/>
              </a:ext>
            </a:extLst>
          </p:cNvPr>
          <p:cNvGrpSpPr/>
          <p:nvPr/>
        </p:nvGrpSpPr>
        <p:grpSpPr>
          <a:xfrm>
            <a:off x="6237787" y="4369690"/>
            <a:ext cx="576072" cy="592315"/>
            <a:chOff x="6237787" y="4354983"/>
            <a:chExt cx="576072" cy="592315"/>
          </a:xfrm>
        </p:grpSpPr>
        <p:pic>
          <p:nvPicPr>
            <p:cNvPr id="12297" name="Picture 12296">
              <a:extLst>
                <a:ext uri="{FF2B5EF4-FFF2-40B4-BE49-F238E27FC236}">
                  <a16:creationId xmlns:a16="http://schemas.microsoft.com/office/drawing/2014/main" id="{B1EFFAE9-1F21-4FC4-BCEA-847D7126BBAD}"/>
                </a:ext>
              </a:extLst>
            </p:cNvPr>
            <p:cNvPicPr>
              <a:picLocks noChangeAspect="1"/>
            </p:cNvPicPr>
            <p:nvPr/>
          </p:nvPicPr>
          <p:blipFill rotWithShape="1">
            <a:blip r:embed="rId13"/>
            <a:srcRect l="12812" t="76376" r="79947" b="6065"/>
            <a:stretch/>
          </p:blipFill>
          <p:spPr>
            <a:xfrm>
              <a:off x="6237787" y="4354983"/>
              <a:ext cx="576072" cy="592315"/>
            </a:xfrm>
            <a:prstGeom prst="rect">
              <a:avLst/>
            </a:prstGeom>
          </p:spPr>
        </p:pic>
        <p:sp>
          <p:nvSpPr>
            <p:cNvPr id="12293" name="TextBox 12292">
              <a:extLst>
                <a:ext uri="{FF2B5EF4-FFF2-40B4-BE49-F238E27FC236}">
                  <a16:creationId xmlns:a16="http://schemas.microsoft.com/office/drawing/2014/main" id="{B2F2F423-BD6A-427B-B0CA-3A4EFBCB75A4}"/>
                </a:ext>
              </a:extLst>
            </p:cNvPr>
            <p:cNvSpPr txBox="1"/>
            <p:nvPr/>
          </p:nvSpPr>
          <p:spPr>
            <a:xfrm>
              <a:off x="6261969" y="4420308"/>
              <a:ext cx="527709" cy="461665"/>
            </a:xfrm>
            <a:prstGeom prst="rect">
              <a:avLst/>
            </a:prstGeom>
            <a:noFill/>
          </p:spPr>
          <p:txBody>
            <a:bodyPr wrap="none" rtlCol="0">
              <a:spAutoFit/>
            </a:bodyPr>
            <a:lstStyle/>
            <a:p>
              <a:r>
                <a:rPr lang="en-US" sz="2400" b="1" dirty="0">
                  <a:solidFill>
                    <a:schemeClr val="bg1"/>
                  </a:solidFill>
                  <a:latin typeface="Arial" pitchFamily="34" charset="0"/>
                  <a:cs typeface="Arial" pitchFamily="34" charset="0"/>
                </a:rPr>
                <a:t>10</a:t>
              </a:r>
            </a:p>
          </p:txBody>
        </p:sp>
      </p:grpSp>
    </p:spTree>
    <p:custDataLst>
      <p:tags r:id="rId1"/>
    </p:custDataLst>
    <p:extLst>
      <p:ext uri="{BB962C8B-B14F-4D97-AF65-F5344CB8AC3E}">
        <p14:creationId xmlns:p14="http://schemas.microsoft.com/office/powerpoint/2010/main" val="6873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558800"/>
          </a:xfrm>
        </p:spPr>
        <p:txBody>
          <a:bodyPr/>
          <a:lstStyle/>
          <a:p>
            <a:pPr eaLnBrk="1" fontAlgn="auto" hangingPunct="1">
              <a:spcAft>
                <a:spcPts val="0"/>
              </a:spcAft>
              <a:defRPr/>
            </a:pPr>
            <a:r>
              <a:rPr lang="en-US" dirty="0"/>
              <a:t>Five Steps to Problem Solving</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6</a:t>
            </a:fld>
            <a:endParaRPr lang="en-US" altLang="en-US" sz="800" dirty="0">
              <a:solidFill>
                <a:srgbClr val="898989"/>
              </a:solidFill>
              <a:latin typeface="Arial Black" panose="020B0A04020102020204" pitchFamily="34" charset="0"/>
            </a:endParaRPr>
          </a:p>
        </p:txBody>
      </p:sp>
      <p:sp>
        <p:nvSpPr>
          <p:cNvPr id="31" name="Text Placeholder 5">
            <a:extLst>
              <a:ext uri="{FF2B5EF4-FFF2-40B4-BE49-F238E27FC236}">
                <a16:creationId xmlns:a16="http://schemas.microsoft.com/office/drawing/2014/main" id="{13DE1FDA-E7BE-4AD5-A4DB-AA1E08A6A7AE}"/>
              </a:ext>
            </a:extLst>
          </p:cNvPr>
          <p:cNvSpPr txBox="1">
            <a:spLocks/>
          </p:cNvSpPr>
          <p:nvPr/>
        </p:nvSpPr>
        <p:spPr>
          <a:xfrm>
            <a:off x="502920" y="1516861"/>
            <a:ext cx="2939259" cy="319815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a:latin typeface="+mj-lt"/>
              </a:rPr>
              <a:t>Identify a problem that you are working to resolve in your restaurant. We will use that issue to work through the five step problem solving process.</a:t>
            </a:r>
            <a:endParaRPr lang="en-US" sz="1600" dirty="0">
              <a:solidFill>
                <a:schemeClr val="bg1">
                  <a:lumMod val="50000"/>
                </a:schemeClr>
              </a:solidFill>
              <a:latin typeface="+mj-lt"/>
              <a:cs typeface="Corbel"/>
            </a:endParaRPr>
          </a:p>
        </p:txBody>
      </p:sp>
      <p:grpSp>
        <p:nvGrpSpPr>
          <p:cNvPr id="11" name="Group 10">
            <a:extLst>
              <a:ext uri="{FF2B5EF4-FFF2-40B4-BE49-F238E27FC236}">
                <a16:creationId xmlns:a16="http://schemas.microsoft.com/office/drawing/2014/main" id="{56BF9706-5AD2-4D9E-B4EE-AB0D09AEFE4A}"/>
              </a:ext>
            </a:extLst>
          </p:cNvPr>
          <p:cNvGrpSpPr/>
          <p:nvPr/>
        </p:nvGrpSpPr>
        <p:grpSpPr>
          <a:xfrm>
            <a:off x="3755649" y="1017033"/>
            <a:ext cx="4795562" cy="4634163"/>
            <a:chOff x="3755649" y="1017033"/>
            <a:chExt cx="4795562" cy="4634163"/>
          </a:xfrm>
        </p:grpSpPr>
        <p:grpSp>
          <p:nvGrpSpPr>
            <p:cNvPr id="22" name="Group 21">
              <a:extLst>
                <a:ext uri="{FF2B5EF4-FFF2-40B4-BE49-F238E27FC236}">
                  <a16:creationId xmlns:a16="http://schemas.microsoft.com/office/drawing/2014/main" id="{870E148A-D453-4569-A298-AAA7B1C46CDD}"/>
                </a:ext>
              </a:extLst>
            </p:cNvPr>
            <p:cNvGrpSpPr/>
            <p:nvPr/>
          </p:nvGrpSpPr>
          <p:grpSpPr>
            <a:xfrm>
              <a:off x="3776964" y="1017033"/>
              <a:ext cx="4774247" cy="4634163"/>
              <a:chOff x="4301690" y="1924648"/>
              <a:chExt cx="3842161" cy="3729426"/>
            </a:xfrm>
          </p:grpSpPr>
          <p:sp>
            <p:nvSpPr>
              <p:cNvPr id="25" name="Teardrop 24">
                <a:extLst>
                  <a:ext uri="{FF2B5EF4-FFF2-40B4-BE49-F238E27FC236}">
                    <a16:creationId xmlns:a16="http://schemas.microsoft.com/office/drawing/2014/main" id="{BEC4CE17-D979-4758-9EEE-9A563002ABEA}"/>
                  </a:ext>
                </a:extLst>
              </p:cNvPr>
              <p:cNvSpPr/>
              <p:nvPr/>
            </p:nvSpPr>
            <p:spPr>
              <a:xfrm rot="17600639" flipH="1">
                <a:off x="6481289" y="2658835"/>
                <a:ext cx="1662562" cy="1662562"/>
              </a:xfrm>
              <a:prstGeom prst="teardrop">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7" name="Teardrop 26">
                <a:extLst>
                  <a:ext uri="{FF2B5EF4-FFF2-40B4-BE49-F238E27FC236}">
                    <a16:creationId xmlns:a16="http://schemas.microsoft.com/office/drawing/2014/main" id="{F8B5BF61-C3DD-4B46-A113-1E21B9046990}"/>
                  </a:ext>
                </a:extLst>
              </p:cNvPr>
              <p:cNvSpPr/>
              <p:nvPr/>
            </p:nvSpPr>
            <p:spPr>
              <a:xfrm rot="327068" flipH="1">
                <a:off x="6133373" y="3991512"/>
                <a:ext cx="1662563" cy="1662562"/>
              </a:xfrm>
              <a:prstGeom prst="teardrop">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8" name="Teardrop 27">
                <a:extLst>
                  <a:ext uri="{FF2B5EF4-FFF2-40B4-BE49-F238E27FC236}">
                    <a16:creationId xmlns:a16="http://schemas.microsoft.com/office/drawing/2014/main" id="{2120C5E7-ACE6-4D0D-A8F0-598572F5C299}"/>
                  </a:ext>
                </a:extLst>
              </p:cNvPr>
              <p:cNvSpPr/>
              <p:nvPr/>
            </p:nvSpPr>
            <p:spPr>
              <a:xfrm rot="21343389">
                <a:off x="4612841" y="3981678"/>
                <a:ext cx="1662563" cy="1662562"/>
              </a:xfrm>
              <a:prstGeom prst="teardrop">
                <a:avLst/>
              </a:prstGeom>
              <a:solidFill>
                <a:schemeClr val="accent5">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29" name="Teardrop 28">
                <a:extLst>
                  <a:ext uri="{FF2B5EF4-FFF2-40B4-BE49-F238E27FC236}">
                    <a16:creationId xmlns:a16="http://schemas.microsoft.com/office/drawing/2014/main" id="{E6FC2A24-755F-455C-B14F-322A1D567376}"/>
                  </a:ext>
                </a:extLst>
              </p:cNvPr>
              <p:cNvSpPr/>
              <p:nvPr/>
            </p:nvSpPr>
            <p:spPr>
              <a:xfrm rot="3999361">
                <a:off x="4301691" y="2658835"/>
                <a:ext cx="1662562" cy="1662563"/>
              </a:xfrm>
              <a:prstGeom prst="teardrop">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30" name="Teardrop 29">
                <a:hlinkClick r:id="rId4" action="ppaction://hlinksldjump" highlightClick="1"/>
                <a:extLst>
                  <a:ext uri="{FF2B5EF4-FFF2-40B4-BE49-F238E27FC236}">
                    <a16:creationId xmlns:a16="http://schemas.microsoft.com/office/drawing/2014/main" id="{36897653-09E5-4FEF-A641-59E24654250A}"/>
                  </a:ext>
                </a:extLst>
              </p:cNvPr>
              <p:cNvSpPr/>
              <p:nvPr/>
            </p:nvSpPr>
            <p:spPr>
              <a:xfrm rot="8128310">
                <a:off x="5395996" y="1924648"/>
                <a:ext cx="1662563" cy="1662562"/>
              </a:xfrm>
              <a:prstGeom prst="teardrop">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grpSp>
        <p:grpSp>
          <p:nvGrpSpPr>
            <p:cNvPr id="8" name="Group 7">
              <a:extLst>
                <a:ext uri="{FF2B5EF4-FFF2-40B4-BE49-F238E27FC236}">
                  <a16:creationId xmlns:a16="http://schemas.microsoft.com/office/drawing/2014/main" id="{2E9284C5-2893-4024-AE1F-CD87059B59CB}"/>
                </a:ext>
              </a:extLst>
            </p:cNvPr>
            <p:cNvGrpSpPr/>
            <p:nvPr/>
          </p:nvGrpSpPr>
          <p:grpSpPr>
            <a:xfrm>
              <a:off x="3755649" y="1397340"/>
              <a:ext cx="4753716" cy="3952198"/>
              <a:chOff x="3755649" y="1397340"/>
              <a:chExt cx="4753716" cy="3952198"/>
            </a:xfrm>
          </p:grpSpPr>
          <p:sp>
            <p:nvSpPr>
              <p:cNvPr id="33" name="TextBox 32">
                <a:extLst>
                  <a:ext uri="{FF2B5EF4-FFF2-40B4-BE49-F238E27FC236}">
                    <a16:creationId xmlns:a16="http://schemas.microsoft.com/office/drawing/2014/main" id="{89D596C9-EA90-42CB-BC79-4E6F1FFBB23E}"/>
                  </a:ext>
                </a:extLst>
              </p:cNvPr>
              <p:cNvSpPr txBox="1"/>
              <p:nvPr/>
            </p:nvSpPr>
            <p:spPr>
              <a:xfrm>
                <a:off x="3755649" y="2701918"/>
                <a:ext cx="1333459" cy="672305"/>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Measure Results</a:t>
                </a:r>
              </a:p>
            </p:txBody>
          </p:sp>
          <p:sp>
            <p:nvSpPr>
              <p:cNvPr id="34" name="TextBox 33">
                <a:extLst>
                  <a:ext uri="{FF2B5EF4-FFF2-40B4-BE49-F238E27FC236}">
                    <a16:creationId xmlns:a16="http://schemas.microsoft.com/office/drawing/2014/main" id="{82868291-7F68-4CF2-8AC2-A5859598AC87}"/>
                  </a:ext>
                </a:extLst>
              </p:cNvPr>
              <p:cNvSpPr txBox="1"/>
              <p:nvPr/>
            </p:nvSpPr>
            <p:spPr>
              <a:xfrm>
                <a:off x="5618228" y="1397340"/>
                <a:ext cx="1118825" cy="401542"/>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Identify</a:t>
                </a:r>
              </a:p>
            </p:txBody>
          </p:sp>
          <p:sp>
            <p:nvSpPr>
              <p:cNvPr id="35" name="TextBox 34">
                <a:extLst>
                  <a:ext uri="{FF2B5EF4-FFF2-40B4-BE49-F238E27FC236}">
                    <a16:creationId xmlns:a16="http://schemas.microsoft.com/office/drawing/2014/main" id="{05021430-2B8E-4F89-8CDE-FF032E074F21}"/>
                  </a:ext>
                </a:extLst>
              </p:cNvPr>
              <p:cNvSpPr txBox="1"/>
              <p:nvPr/>
            </p:nvSpPr>
            <p:spPr>
              <a:xfrm>
                <a:off x="4592087" y="4801187"/>
                <a:ext cx="1256266" cy="401541"/>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Execute</a:t>
                </a:r>
              </a:p>
            </p:txBody>
          </p:sp>
          <p:sp>
            <p:nvSpPr>
              <p:cNvPr id="36" name="TextBox 35">
                <a:extLst>
                  <a:ext uri="{FF2B5EF4-FFF2-40B4-BE49-F238E27FC236}">
                    <a16:creationId xmlns:a16="http://schemas.microsoft.com/office/drawing/2014/main" id="{7D5A3DB0-1C97-4D15-B22F-D48F93D62361}"/>
                  </a:ext>
                </a:extLst>
              </p:cNvPr>
              <p:cNvSpPr txBox="1"/>
              <p:nvPr/>
            </p:nvSpPr>
            <p:spPr>
              <a:xfrm>
                <a:off x="6405188" y="4654376"/>
                <a:ext cx="1519908" cy="695162"/>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Brainstorm Ideas</a:t>
                </a:r>
              </a:p>
            </p:txBody>
          </p:sp>
          <p:sp>
            <p:nvSpPr>
              <p:cNvPr id="37" name="TextBox 36">
                <a:extLst>
                  <a:ext uri="{FF2B5EF4-FFF2-40B4-BE49-F238E27FC236}">
                    <a16:creationId xmlns:a16="http://schemas.microsoft.com/office/drawing/2014/main" id="{FAB17C17-41F6-415E-8AA3-E15789959DB1}"/>
                  </a:ext>
                </a:extLst>
              </p:cNvPr>
              <p:cNvSpPr txBox="1"/>
              <p:nvPr/>
            </p:nvSpPr>
            <p:spPr>
              <a:xfrm>
                <a:off x="7089513" y="2557862"/>
                <a:ext cx="1419852" cy="960416"/>
              </a:xfrm>
              <a:prstGeom prst="rect">
                <a:avLst/>
              </a:prstGeom>
              <a:noFill/>
            </p:spPr>
            <p:txBody>
              <a:bodyPr wrap="square" rtlCol="0">
                <a:noAutofit/>
              </a:bodyPr>
              <a:lstStyle/>
              <a:p>
                <a:pPr algn="ctr"/>
                <a:r>
                  <a:rPr lang="en-JM" sz="1600" b="1" dirty="0">
                    <a:solidFill>
                      <a:schemeClr val="bg1"/>
                    </a:solidFill>
                    <a:latin typeface="+mj-lt"/>
                    <a:ea typeface="Calibri"/>
                    <a:cs typeface="Source Sans Pro"/>
                  </a:rPr>
                  <a:t>Determine Root Causes</a:t>
                </a:r>
              </a:p>
            </p:txBody>
          </p:sp>
          <p:sp>
            <p:nvSpPr>
              <p:cNvPr id="3" name="TextBox 2">
                <a:extLst>
                  <a:ext uri="{FF2B5EF4-FFF2-40B4-BE49-F238E27FC236}">
                    <a16:creationId xmlns:a16="http://schemas.microsoft.com/office/drawing/2014/main" id="{E0F7CB29-05A7-4B52-96BD-9E88D597F255}"/>
                  </a:ext>
                </a:extLst>
              </p:cNvPr>
              <p:cNvSpPr txBox="1"/>
              <p:nvPr/>
            </p:nvSpPr>
            <p:spPr>
              <a:xfrm>
                <a:off x="5955903" y="2369523"/>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1</a:t>
                </a:r>
              </a:p>
            </p:txBody>
          </p:sp>
          <p:sp>
            <p:nvSpPr>
              <p:cNvPr id="43" name="TextBox 42">
                <a:extLst>
                  <a:ext uri="{FF2B5EF4-FFF2-40B4-BE49-F238E27FC236}">
                    <a16:creationId xmlns:a16="http://schemas.microsoft.com/office/drawing/2014/main" id="{245441BB-5DE0-4040-97DB-761DBFBE1C21}"/>
                  </a:ext>
                </a:extLst>
              </p:cNvPr>
              <p:cNvSpPr txBox="1"/>
              <p:nvPr/>
            </p:nvSpPr>
            <p:spPr>
              <a:xfrm>
                <a:off x="6687086" y="2943601"/>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2</a:t>
                </a:r>
              </a:p>
            </p:txBody>
          </p:sp>
          <p:sp>
            <p:nvSpPr>
              <p:cNvPr id="44" name="TextBox 43">
                <a:extLst>
                  <a:ext uri="{FF2B5EF4-FFF2-40B4-BE49-F238E27FC236}">
                    <a16:creationId xmlns:a16="http://schemas.microsoft.com/office/drawing/2014/main" id="{FA40EFF8-46C4-4286-B945-158127762EBE}"/>
                  </a:ext>
                </a:extLst>
              </p:cNvPr>
              <p:cNvSpPr txBox="1"/>
              <p:nvPr/>
            </p:nvSpPr>
            <p:spPr>
              <a:xfrm>
                <a:off x="6303646" y="3664162"/>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3</a:t>
                </a:r>
              </a:p>
            </p:txBody>
          </p:sp>
          <p:sp>
            <p:nvSpPr>
              <p:cNvPr id="45" name="TextBox 44">
                <a:extLst>
                  <a:ext uri="{FF2B5EF4-FFF2-40B4-BE49-F238E27FC236}">
                    <a16:creationId xmlns:a16="http://schemas.microsoft.com/office/drawing/2014/main" id="{48260B85-C947-4D23-8824-5E02F3C92B2E}"/>
                  </a:ext>
                </a:extLst>
              </p:cNvPr>
              <p:cNvSpPr txBox="1"/>
              <p:nvPr/>
            </p:nvSpPr>
            <p:spPr>
              <a:xfrm>
                <a:off x="5549952" y="3664162"/>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4</a:t>
                </a:r>
              </a:p>
            </p:txBody>
          </p:sp>
          <p:sp>
            <p:nvSpPr>
              <p:cNvPr id="46" name="TextBox 45">
                <a:extLst>
                  <a:ext uri="{FF2B5EF4-FFF2-40B4-BE49-F238E27FC236}">
                    <a16:creationId xmlns:a16="http://schemas.microsoft.com/office/drawing/2014/main" id="{5830CD56-964C-4B68-91A8-D3926D1C18BD}"/>
                  </a:ext>
                </a:extLst>
              </p:cNvPr>
              <p:cNvSpPr txBox="1"/>
              <p:nvPr/>
            </p:nvSpPr>
            <p:spPr>
              <a:xfrm>
                <a:off x="5152395" y="2943601"/>
                <a:ext cx="456679" cy="523220"/>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5</a:t>
                </a:r>
              </a:p>
            </p:txBody>
          </p:sp>
        </p:grpSp>
      </p:grpSp>
    </p:spTree>
    <p:custDataLst>
      <p:tags r:id="rId1"/>
    </p:custDataLst>
    <p:extLst>
      <p:ext uri="{BB962C8B-B14F-4D97-AF65-F5344CB8AC3E}">
        <p14:creationId xmlns:p14="http://schemas.microsoft.com/office/powerpoint/2010/main" val="327491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D8E077-6E5C-46C7-AB50-099F841958A7}"/>
              </a:ext>
            </a:extLst>
          </p:cNvPr>
          <p:cNvSpPr/>
          <p:nvPr/>
        </p:nvSpPr>
        <p:spPr>
          <a:xfrm>
            <a:off x="761998" y="2562427"/>
            <a:ext cx="6296025"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439B175-0CC2-4349-9D7B-0D54B4E03DC0}"/>
              </a:ext>
            </a:extLst>
          </p:cNvPr>
          <p:cNvSpPr/>
          <p:nvPr/>
        </p:nvSpPr>
        <p:spPr>
          <a:xfrm>
            <a:off x="761998" y="3618065"/>
            <a:ext cx="6296025"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F2E280-E479-4DCC-BEB4-435E84B29BA2}"/>
              </a:ext>
            </a:extLst>
          </p:cNvPr>
          <p:cNvSpPr/>
          <p:nvPr/>
        </p:nvSpPr>
        <p:spPr>
          <a:xfrm>
            <a:off x="761998" y="4759163"/>
            <a:ext cx="6296025"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981B721-98BD-4948-9AA2-CB2B69ED9E2A}"/>
              </a:ext>
            </a:extLst>
          </p:cNvPr>
          <p:cNvSpPr/>
          <p:nvPr/>
        </p:nvSpPr>
        <p:spPr>
          <a:xfrm>
            <a:off x="761998" y="1399401"/>
            <a:ext cx="6296025" cy="55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57200" y="109538"/>
            <a:ext cx="8229600" cy="558800"/>
          </a:xfrm>
        </p:spPr>
        <p:txBody>
          <a:bodyPr>
            <a:normAutofit/>
          </a:bodyPr>
          <a:lstStyle/>
          <a:p>
            <a:pPr eaLnBrk="1" fontAlgn="auto" hangingPunct="1">
              <a:spcAft>
                <a:spcPts val="0"/>
              </a:spcAft>
              <a:defRPr/>
            </a:pPr>
            <a:r>
              <a:rPr lang="en-US" dirty="0"/>
              <a:t>Problem Solving Step 1: Identify</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7</a:t>
            </a:fld>
            <a:endParaRPr lang="en-US" altLang="en-US" sz="800" dirty="0">
              <a:solidFill>
                <a:srgbClr val="898989"/>
              </a:solidFill>
              <a:latin typeface="Arial Black" panose="020B0A04020102020204" pitchFamily="34" charset="0"/>
            </a:endParaRPr>
          </a:p>
        </p:txBody>
      </p:sp>
      <p:sp>
        <p:nvSpPr>
          <p:cNvPr id="3" name="TextBox 2">
            <a:extLst>
              <a:ext uri="{FF2B5EF4-FFF2-40B4-BE49-F238E27FC236}">
                <a16:creationId xmlns:a16="http://schemas.microsoft.com/office/drawing/2014/main" id="{AA5E590E-FB49-41E2-AD3F-F7235F438B7E}"/>
              </a:ext>
            </a:extLst>
          </p:cNvPr>
          <p:cNvSpPr txBox="1"/>
          <p:nvPr/>
        </p:nvSpPr>
        <p:spPr>
          <a:xfrm>
            <a:off x="762000" y="1478746"/>
            <a:ext cx="5492850" cy="400110"/>
          </a:xfrm>
          <a:prstGeom prst="rect">
            <a:avLst/>
          </a:prstGeom>
          <a:noFill/>
        </p:spPr>
        <p:txBody>
          <a:bodyPr wrap="none" rtlCol="0">
            <a:spAutoFit/>
          </a:bodyPr>
          <a:lstStyle/>
          <a:p>
            <a:r>
              <a:rPr lang="en-US" sz="2000" dirty="0">
                <a:latin typeface="Arial" pitchFamily="34" charset="0"/>
                <a:cs typeface="Arial" pitchFamily="34" charset="0"/>
              </a:rPr>
              <a:t>Set Standards and Identify the Tolerance Level</a:t>
            </a:r>
          </a:p>
        </p:txBody>
      </p:sp>
      <p:sp>
        <p:nvSpPr>
          <p:cNvPr id="6" name="TextBox 5">
            <a:extLst>
              <a:ext uri="{FF2B5EF4-FFF2-40B4-BE49-F238E27FC236}">
                <a16:creationId xmlns:a16="http://schemas.microsoft.com/office/drawing/2014/main" id="{44446ED6-FE2F-4740-A081-41CED8EADEE8}"/>
              </a:ext>
            </a:extLst>
          </p:cNvPr>
          <p:cNvSpPr txBox="1"/>
          <p:nvPr/>
        </p:nvSpPr>
        <p:spPr>
          <a:xfrm>
            <a:off x="762000" y="3697410"/>
            <a:ext cx="3249608" cy="400110"/>
          </a:xfrm>
          <a:prstGeom prst="rect">
            <a:avLst/>
          </a:prstGeom>
          <a:noFill/>
        </p:spPr>
        <p:txBody>
          <a:bodyPr wrap="none" rtlCol="0">
            <a:spAutoFit/>
          </a:bodyPr>
          <a:lstStyle/>
          <a:p>
            <a:r>
              <a:rPr lang="en-US" sz="2000" dirty="0">
                <a:latin typeface="Arial" pitchFamily="34" charset="0"/>
                <a:cs typeface="Arial" pitchFamily="34" charset="0"/>
              </a:rPr>
              <a:t>Clearly Define the Problem</a:t>
            </a:r>
          </a:p>
        </p:txBody>
      </p:sp>
      <p:sp>
        <p:nvSpPr>
          <p:cNvPr id="7" name="TextBox 6">
            <a:extLst>
              <a:ext uri="{FF2B5EF4-FFF2-40B4-BE49-F238E27FC236}">
                <a16:creationId xmlns:a16="http://schemas.microsoft.com/office/drawing/2014/main" id="{3CF35AF5-C07E-40C1-9966-0DE225EAEB73}"/>
              </a:ext>
            </a:extLst>
          </p:cNvPr>
          <p:cNvSpPr txBox="1"/>
          <p:nvPr/>
        </p:nvSpPr>
        <p:spPr>
          <a:xfrm>
            <a:off x="762000" y="2641772"/>
            <a:ext cx="1449628" cy="400110"/>
          </a:xfrm>
          <a:prstGeom prst="rect">
            <a:avLst/>
          </a:prstGeom>
          <a:noFill/>
        </p:spPr>
        <p:txBody>
          <a:bodyPr wrap="none" rtlCol="0">
            <a:spAutoFit/>
          </a:bodyPr>
          <a:lstStyle/>
          <a:p>
            <a:r>
              <a:rPr lang="en-US" sz="2000" dirty="0">
                <a:latin typeface="Arial" pitchFamily="34" charset="0"/>
                <a:cs typeface="Arial" pitchFamily="34" charset="0"/>
              </a:rPr>
              <a:t>Awareness</a:t>
            </a:r>
          </a:p>
        </p:txBody>
      </p:sp>
      <p:sp>
        <p:nvSpPr>
          <p:cNvPr id="8" name="TextBox 7">
            <a:extLst>
              <a:ext uri="{FF2B5EF4-FFF2-40B4-BE49-F238E27FC236}">
                <a16:creationId xmlns:a16="http://schemas.microsoft.com/office/drawing/2014/main" id="{8FF6D9A2-9827-4BD3-8F8A-8DA133322838}"/>
              </a:ext>
            </a:extLst>
          </p:cNvPr>
          <p:cNvSpPr txBox="1"/>
          <p:nvPr/>
        </p:nvSpPr>
        <p:spPr>
          <a:xfrm>
            <a:off x="762000" y="4838508"/>
            <a:ext cx="1083951" cy="400110"/>
          </a:xfrm>
          <a:prstGeom prst="rect">
            <a:avLst/>
          </a:prstGeom>
          <a:noFill/>
        </p:spPr>
        <p:txBody>
          <a:bodyPr wrap="none" rtlCol="0">
            <a:spAutoFit/>
          </a:bodyPr>
          <a:lstStyle/>
          <a:p>
            <a:r>
              <a:rPr lang="en-US" sz="2000" dirty="0">
                <a:latin typeface="Arial" pitchFamily="34" charset="0"/>
                <a:cs typeface="Arial" pitchFamily="34" charset="0"/>
              </a:rPr>
              <a:t>Simplify</a:t>
            </a:r>
          </a:p>
        </p:txBody>
      </p:sp>
      <p:pic>
        <p:nvPicPr>
          <p:cNvPr id="27" name="Picture 26">
            <a:extLst>
              <a:ext uri="{FF2B5EF4-FFF2-40B4-BE49-F238E27FC236}">
                <a16:creationId xmlns:a16="http://schemas.microsoft.com/office/drawing/2014/main" id="{2C48CFE1-9A03-490A-9BB2-146ECC824942}"/>
              </a:ext>
            </a:extLst>
          </p:cNvPr>
          <p:cNvPicPr>
            <a:picLocks noChangeAspect="1"/>
          </p:cNvPicPr>
          <p:nvPr/>
        </p:nvPicPr>
        <p:blipFill>
          <a:blip r:embed="rId4"/>
          <a:stretch>
            <a:fillRect/>
          </a:stretch>
        </p:blipFill>
        <p:spPr>
          <a:xfrm>
            <a:off x="7603043" y="7937"/>
            <a:ext cx="1399164" cy="1352940"/>
          </a:xfrm>
          <a:prstGeom prst="rect">
            <a:avLst/>
          </a:prstGeom>
          <a:effectLst>
            <a:outerShdw blurRad="50800" dist="50800" dir="5400000" algn="ctr" rotWithShape="0">
              <a:schemeClr val="bg1"/>
            </a:outerShdw>
          </a:effectLst>
        </p:spPr>
      </p:pic>
    </p:spTree>
    <p:custDataLst>
      <p:tags r:id="rId1"/>
    </p:custDataLst>
    <p:extLst>
      <p:ext uri="{BB962C8B-B14F-4D97-AF65-F5344CB8AC3E}">
        <p14:creationId xmlns:p14="http://schemas.microsoft.com/office/powerpoint/2010/main" val="335522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A65356-93D4-4EC9-B331-243FFC0A6570}"/>
              </a:ext>
            </a:extLst>
          </p:cNvPr>
          <p:cNvSpPr/>
          <p:nvPr/>
        </p:nvSpPr>
        <p:spPr>
          <a:xfrm>
            <a:off x="720607" y="1447026"/>
            <a:ext cx="6296025" cy="558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BC1CFC-9379-41BC-B5C6-33FED804D1C7}"/>
              </a:ext>
            </a:extLst>
          </p:cNvPr>
          <p:cNvSpPr/>
          <p:nvPr/>
        </p:nvSpPr>
        <p:spPr>
          <a:xfrm>
            <a:off x="720607" y="4541757"/>
            <a:ext cx="6296025" cy="558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2217DF-2E5C-429E-B677-AE3150C7636E}"/>
              </a:ext>
            </a:extLst>
          </p:cNvPr>
          <p:cNvSpPr/>
          <p:nvPr/>
        </p:nvSpPr>
        <p:spPr>
          <a:xfrm>
            <a:off x="720607" y="2985080"/>
            <a:ext cx="6296025" cy="558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57200" y="109538"/>
            <a:ext cx="8229600" cy="558800"/>
          </a:xfrm>
        </p:spPr>
        <p:txBody>
          <a:bodyPr>
            <a:normAutofit fontScale="90000"/>
          </a:bodyPr>
          <a:lstStyle/>
          <a:p>
            <a:pPr eaLnBrk="1" fontAlgn="auto" hangingPunct="1">
              <a:spcAft>
                <a:spcPts val="0"/>
              </a:spcAft>
              <a:defRPr/>
            </a:pPr>
            <a:r>
              <a:rPr lang="en-US" dirty="0"/>
              <a:t>Problem Solving Step 2: Determine </a:t>
            </a:r>
            <a:br>
              <a:rPr lang="en-US" dirty="0"/>
            </a:br>
            <a:r>
              <a:rPr lang="en-US" dirty="0"/>
              <a:t>Root Causes</a:t>
            </a:r>
          </a:p>
        </p:txBody>
      </p:sp>
      <p:sp>
        <p:nvSpPr>
          <p:cNvPr id="2" name="Footer Placeholder 1"/>
          <p:cNvSpPr>
            <a:spLocks noGrp="1"/>
          </p:cNvSpPr>
          <p:nvPr>
            <p:ph type="ftr" sz="quarter" idx="11"/>
          </p:nvPr>
        </p:nvSpPr>
        <p:spPr/>
        <p:txBody>
          <a:bodyPr/>
          <a:lstStyle/>
          <a:p>
            <a:pPr>
              <a:defRPr/>
            </a:pPr>
            <a:r>
              <a:rPr lang="en-US" dirty="0"/>
              <a:t>CONFIDENTIAL</a:t>
            </a:r>
          </a:p>
        </p:txBody>
      </p:sp>
      <p:sp>
        <p:nvSpPr>
          <p:cNvPr id="13319" name="Slide Number Placeholder 1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Courier New" panose="02070309020205020404" pitchFamily="49" charset="0"/>
              <a:buChar char="o"/>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28FC838D-3790-4278-95D5-2A21AC3156DB}" type="slidenum">
              <a:rPr lang="en-US" altLang="en-US" sz="800">
                <a:solidFill>
                  <a:srgbClr val="898989"/>
                </a:solidFill>
                <a:latin typeface="Arial Black" panose="020B0A04020102020204" pitchFamily="34" charset="0"/>
              </a:rPr>
              <a:pPr>
                <a:spcBef>
                  <a:spcPct val="0"/>
                </a:spcBef>
                <a:buFontTx/>
                <a:buNone/>
              </a:pPr>
              <a:t>8</a:t>
            </a:fld>
            <a:endParaRPr lang="en-US" altLang="en-US" sz="800" dirty="0">
              <a:solidFill>
                <a:srgbClr val="898989"/>
              </a:solidFill>
              <a:latin typeface="Arial Black" panose="020B0A04020102020204" pitchFamily="34" charset="0"/>
            </a:endParaRPr>
          </a:p>
        </p:txBody>
      </p:sp>
      <p:sp>
        <p:nvSpPr>
          <p:cNvPr id="3" name="TextBox 2">
            <a:extLst>
              <a:ext uri="{FF2B5EF4-FFF2-40B4-BE49-F238E27FC236}">
                <a16:creationId xmlns:a16="http://schemas.microsoft.com/office/drawing/2014/main" id="{AA5E590E-FB49-41E2-AD3F-F7235F438B7E}"/>
              </a:ext>
            </a:extLst>
          </p:cNvPr>
          <p:cNvSpPr txBox="1"/>
          <p:nvPr/>
        </p:nvSpPr>
        <p:spPr>
          <a:xfrm>
            <a:off x="762000" y="3064425"/>
            <a:ext cx="2942280" cy="400110"/>
          </a:xfrm>
          <a:prstGeom prst="rect">
            <a:avLst/>
          </a:prstGeom>
          <a:noFill/>
        </p:spPr>
        <p:txBody>
          <a:bodyPr wrap="none" rtlCol="0">
            <a:spAutoFit/>
          </a:bodyPr>
          <a:lstStyle/>
          <a:p>
            <a:r>
              <a:rPr lang="en-US" sz="2000" dirty="0">
                <a:latin typeface="Arial" pitchFamily="34" charset="0"/>
                <a:cs typeface="Arial" pitchFamily="34" charset="0"/>
              </a:rPr>
              <a:t>It’s About the Right Data</a:t>
            </a:r>
          </a:p>
        </p:txBody>
      </p:sp>
      <p:sp>
        <p:nvSpPr>
          <p:cNvPr id="6" name="TextBox 5">
            <a:extLst>
              <a:ext uri="{FF2B5EF4-FFF2-40B4-BE49-F238E27FC236}">
                <a16:creationId xmlns:a16="http://schemas.microsoft.com/office/drawing/2014/main" id="{44446ED6-FE2F-4740-A081-41CED8EADEE8}"/>
              </a:ext>
            </a:extLst>
          </p:cNvPr>
          <p:cNvSpPr txBox="1"/>
          <p:nvPr/>
        </p:nvSpPr>
        <p:spPr>
          <a:xfrm>
            <a:off x="762000" y="4621102"/>
            <a:ext cx="3106620" cy="400110"/>
          </a:xfrm>
          <a:prstGeom prst="rect">
            <a:avLst/>
          </a:prstGeom>
          <a:noFill/>
        </p:spPr>
        <p:txBody>
          <a:bodyPr wrap="none" rtlCol="0">
            <a:spAutoFit/>
          </a:bodyPr>
          <a:lstStyle/>
          <a:p>
            <a:r>
              <a:rPr lang="en-US" sz="2000" dirty="0">
                <a:latin typeface="Arial" pitchFamily="34" charset="0"/>
                <a:cs typeface="Arial" pitchFamily="34" charset="0"/>
              </a:rPr>
              <a:t>Long Term vs. </a:t>
            </a:r>
            <a:r>
              <a:rPr lang="en-US" sz="2000" dirty="0">
                <a:cs typeface="Arial" pitchFamily="34" charset="0"/>
              </a:rPr>
              <a:t>Short Term</a:t>
            </a:r>
            <a:endParaRPr lang="en-US" sz="2000" dirty="0">
              <a:latin typeface="Arial" pitchFamily="34" charset="0"/>
              <a:cs typeface="Arial" pitchFamily="34" charset="0"/>
            </a:endParaRPr>
          </a:p>
        </p:txBody>
      </p:sp>
      <p:pic>
        <p:nvPicPr>
          <p:cNvPr id="7" name="Picture 6">
            <a:extLst>
              <a:ext uri="{FF2B5EF4-FFF2-40B4-BE49-F238E27FC236}">
                <a16:creationId xmlns:a16="http://schemas.microsoft.com/office/drawing/2014/main" id="{936F083B-2313-444F-AD40-E6F0CAF0176C}"/>
              </a:ext>
            </a:extLst>
          </p:cNvPr>
          <p:cNvPicPr>
            <a:picLocks noChangeAspect="1"/>
          </p:cNvPicPr>
          <p:nvPr/>
        </p:nvPicPr>
        <p:blipFill>
          <a:blip r:embed="rId4"/>
          <a:stretch>
            <a:fillRect/>
          </a:stretch>
        </p:blipFill>
        <p:spPr>
          <a:xfrm>
            <a:off x="7602850" y="7937"/>
            <a:ext cx="1399549" cy="1353312"/>
          </a:xfrm>
          <a:prstGeom prst="rect">
            <a:avLst/>
          </a:prstGeom>
          <a:effectLst>
            <a:outerShdw blurRad="50800" dist="50800" dir="5400000" algn="ctr" rotWithShape="0">
              <a:schemeClr val="bg1"/>
            </a:outerShdw>
          </a:effectLst>
        </p:spPr>
      </p:pic>
      <p:sp>
        <p:nvSpPr>
          <p:cNvPr id="8" name="TextBox 7">
            <a:extLst>
              <a:ext uri="{FF2B5EF4-FFF2-40B4-BE49-F238E27FC236}">
                <a16:creationId xmlns:a16="http://schemas.microsoft.com/office/drawing/2014/main" id="{D70E3733-1C2B-42B2-B587-18486E24C4D4}"/>
              </a:ext>
            </a:extLst>
          </p:cNvPr>
          <p:cNvSpPr txBox="1"/>
          <p:nvPr/>
        </p:nvSpPr>
        <p:spPr>
          <a:xfrm>
            <a:off x="762000" y="1526371"/>
            <a:ext cx="2476960" cy="400110"/>
          </a:xfrm>
          <a:prstGeom prst="rect">
            <a:avLst/>
          </a:prstGeom>
          <a:noFill/>
        </p:spPr>
        <p:txBody>
          <a:bodyPr wrap="none" rtlCol="0">
            <a:spAutoFit/>
          </a:bodyPr>
          <a:lstStyle/>
          <a:p>
            <a:r>
              <a:rPr lang="en-US" sz="2000" dirty="0">
                <a:latin typeface="Arial" pitchFamily="34" charset="0"/>
                <a:cs typeface="Arial" pitchFamily="34" charset="0"/>
              </a:rPr>
              <a:t>Cause vs. Symptom</a:t>
            </a:r>
          </a:p>
        </p:txBody>
      </p:sp>
    </p:spTree>
    <p:custDataLst>
      <p:tags r:id="rId1"/>
    </p:custDataLst>
    <p:extLst>
      <p:ext uri="{BB962C8B-B14F-4D97-AF65-F5344CB8AC3E}">
        <p14:creationId xmlns:p14="http://schemas.microsoft.com/office/powerpoint/2010/main" val="324665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B0E816-2A7B-487B-8C4F-29C2081CEF61}"/>
              </a:ext>
            </a:extLst>
          </p:cNvPr>
          <p:cNvSpPr/>
          <p:nvPr/>
        </p:nvSpPr>
        <p:spPr>
          <a:xfrm>
            <a:off x="467833" y="1998828"/>
            <a:ext cx="7961792" cy="558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76678C4-A7BD-4463-92E9-D3C8A72C31A6}"/>
              </a:ext>
            </a:extLst>
          </p:cNvPr>
          <p:cNvSpPr>
            <a:spLocks noGrp="1"/>
          </p:cNvSpPr>
          <p:nvPr>
            <p:ph idx="1"/>
          </p:nvPr>
        </p:nvSpPr>
        <p:spPr>
          <a:xfrm>
            <a:off x="467833" y="1265773"/>
            <a:ext cx="8229600" cy="2791878"/>
          </a:xfrm>
        </p:spPr>
        <p:txBody>
          <a:bodyPr/>
          <a:lstStyle/>
          <a:p>
            <a:pPr marL="0" indent="0">
              <a:buNone/>
            </a:pPr>
            <a:r>
              <a:rPr lang="en-US" dirty="0"/>
              <a:t>Problem: Staffing</a:t>
            </a:r>
          </a:p>
          <a:p>
            <a:pPr marL="0" indent="0">
              <a:buNone/>
            </a:pPr>
            <a:endParaRPr lang="en-US" dirty="0"/>
          </a:p>
          <a:p>
            <a:pPr marL="0" indent="0">
              <a:buNone/>
            </a:pPr>
            <a:r>
              <a:rPr lang="en-US" sz="2000" dirty="0"/>
              <a:t>Each week there are several shifts that are left open on the schedule.</a:t>
            </a:r>
          </a:p>
          <a:p>
            <a:pPr marL="0" indent="0">
              <a:buNone/>
            </a:pPr>
            <a:endParaRPr lang="en-US" sz="2000" dirty="0"/>
          </a:p>
          <a:p>
            <a:r>
              <a:rPr lang="en-US" sz="2000" dirty="0"/>
              <a:t>What are the potential root causes?</a:t>
            </a:r>
          </a:p>
          <a:p>
            <a:r>
              <a:rPr lang="en-US" sz="2000" dirty="0"/>
              <a:t>What information do we need to gather to determine the root cause?</a:t>
            </a:r>
          </a:p>
        </p:txBody>
      </p:sp>
      <p:sp>
        <p:nvSpPr>
          <p:cNvPr id="3" name="Title 2">
            <a:extLst>
              <a:ext uri="{FF2B5EF4-FFF2-40B4-BE49-F238E27FC236}">
                <a16:creationId xmlns:a16="http://schemas.microsoft.com/office/drawing/2014/main" id="{FC38C9FC-3D85-4409-A6C6-8A0156A7A7A9}"/>
              </a:ext>
            </a:extLst>
          </p:cNvPr>
          <p:cNvSpPr>
            <a:spLocks noGrp="1"/>
          </p:cNvSpPr>
          <p:nvPr>
            <p:ph type="title"/>
          </p:nvPr>
        </p:nvSpPr>
        <p:spPr/>
        <p:txBody>
          <a:bodyPr>
            <a:normAutofit fontScale="90000"/>
          </a:bodyPr>
          <a:lstStyle/>
          <a:p>
            <a:r>
              <a:rPr lang="en-US" dirty="0"/>
              <a:t>Step 2: Determine Root Causes – </a:t>
            </a:r>
            <a:br>
              <a:rPr lang="en-US" dirty="0"/>
            </a:br>
            <a:r>
              <a:rPr lang="en-US" dirty="0"/>
              <a:t>Exercise</a:t>
            </a:r>
          </a:p>
        </p:txBody>
      </p:sp>
      <p:sp>
        <p:nvSpPr>
          <p:cNvPr id="4" name="Slide Number Placeholder 3">
            <a:extLst>
              <a:ext uri="{FF2B5EF4-FFF2-40B4-BE49-F238E27FC236}">
                <a16:creationId xmlns:a16="http://schemas.microsoft.com/office/drawing/2014/main" id="{5B3B6A22-8326-4119-8F9C-03727181694A}"/>
              </a:ext>
            </a:extLst>
          </p:cNvPr>
          <p:cNvSpPr>
            <a:spLocks noGrp="1"/>
          </p:cNvSpPr>
          <p:nvPr>
            <p:ph type="sldNum" sz="quarter" idx="10"/>
          </p:nvPr>
        </p:nvSpPr>
        <p:spPr/>
        <p:txBody>
          <a:bodyPr/>
          <a:lstStyle/>
          <a:p>
            <a:pPr>
              <a:defRPr/>
            </a:pPr>
            <a:fld id="{0D42AF01-4794-4F38-89E3-25371BA3F581}" type="slidenum">
              <a:rPr lang="en-US" altLang="en-US" smtClean="0"/>
              <a:pPr>
                <a:defRPr/>
              </a:pPr>
              <a:t>9</a:t>
            </a:fld>
            <a:endParaRPr lang="en-US" altLang="en-US" dirty="0"/>
          </a:p>
        </p:txBody>
      </p:sp>
      <p:sp>
        <p:nvSpPr>
          <p:cNvPr id="5" name="Footer Placeholder 4">
            <a:extLst>
              <a:ext uri="{FF2B5EF4-FFF2-40B4-BE49-F238E27FC236}">
                <a16:creationId xmlns:a16="http://schemas.microsoft.com/office/drawing/2014/main" id="{55D6BACA-D04E-4AB0-97B4-81FA9FF45E0E}"/>
              </a:ext>
            </a:extLst>
          </p:cNvPr>
          <p:cNvSpPr>
            <a:spLocks noGrp="1"/>
          </p:cNvSpPr>
          <p:nvPr>
            <p:ph type="ftr" sz="quarter" idx="11"/>
          </p:nvPr>
        </p:nvSpPr>
        <p:spPr/>
        <p:txBody>
          <a:bodyPr/>
          <a:lstStyle/>
          <a:p>
            <a:pPr>
              <a:defRPr/>
            </a:pPr>
            <a:r>
              <a:rPr lang="en-US" dirty="0"/>
              <a:t>CONFIDENTIAL</a:t>
            </a:r>
          </a:p>
        </p:txBody>
      </p:sp>
      <p:pic>
        <p:nvPicPr>
          <p:cNvPr id="6" name="Picture 5">
            <a:extLst>
              <a:ext uri="{FF2B5EF4-FFF2-40B4-BE49-F238E27FC236}">
                <a16:creationId xmlns:a16="http://schemas.microsoft.com/office/drawing/2014/main" id="{E692FCE8-B861-4CD7-B17E-71F23386D1BE}"/>
              </a:ext>
            </a:extLst>
          </p:cNvPr>
          <p:cNvPicPr>
            <a:picLocks noChangeAspect="1"/>
          </p:cNvPicPr>
          <p:nvPr/>
        </p:nvPicPr>
        <p:blipFill>
          <a:blip r:embed="rId4"/>
          <a:stretch>
            <a:fillRect/>
          </a:stretch>
        </p:blipFill>
        <p:spPr>
          <a:xfrm>
            <a:off x="7602850" y="7937"/>
            <a:ext cx="1399549" cy="1353312"/>
          </a:xfrm>
          <a:prstGeom prst="rect">
            <a:avLst/>
          </a:prstGeom>
          <a:effectLst>
            <a:outerShdw blurRad="50800" dist="50800" dir="5400000" algn="ctr" rotWithShape="0">
              <a:schemeClr val="bg1"/>
            </a:outerShdw>
          </a:effectLst>
        </p:spPr>
      </p:pic>
    </p:spTree>
    <p:custDataLst>
      <p:tags r:id="rId1"/>
    </p:custDataLst>
    <p:extLst>
      <p:ext uri="{BB962C8B-B14F-4D97-AF65-F5344CB8AC3E}">
        <p14:creationId xmlns:p14="http://schemas.microsoft.com/office/powerpoint/2010/main" val="12183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USED_PAGE_ORIENTATION" val="1"/>
  <p:tag name="ARTICULATE_USED_PAGE_SIZE" val="1"/>
  <p:tag name="TAG_BACKING_FORM_KEY" val="2359430-c:\users\kdolin\documents\lead\problem solving\lead_arbys_problem solving_20190123.pptx"/>
  <p:tag name="ARTICULATE_PRESENTER_VERSION" val="8"/>
  <p:tag name="ARTICULATE_DESIGN_ID_1_CONTENT PAGE" val="Q2ZONyfc"/>
  <p:tag name="ARTICULATE_DESIGN_ID_CONTENT PAGE" val="KpIQ1C05"/>
  <p:tag name="ARTICULATE_DESIGN_ID_TITLE PAGE" val="PqxjnKmo"/>
  <p:tag name="ARTICULATE_DESIGN_ID_SUBTITLE/DIVIDER PAGE" val="mmRzLFv4"/>
  <p:tag name="ARTICULATE_DESIGN_ID_VIBRANCE" val="oBCGUTdG"/>
  <p:tag name="ARTICULATE_DESIGN_ID_2_CONTENT PAGE" val="L8n9i3A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USED_LAYOUT" val="3"/>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ubtitle/Divid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Vibrance">
  <a:themeElements>
    <a:clrScheme name="Vibrance">
      <a:dk1>
        <a:sysClr val="windowText" lastClr="000000"/>
      </a:dk1>
      <a:lt1>
        <a:sysClr val="window" lastClr="FFFFFF"/>
      </a:lt1>
      <a:dk2>
        <a:srgbClr val="1782BF"/>
      </a:dk2>
      <a:lt2>
        <a:srgbClr val="62BCE9"/>
      </a:lt2>
      <a:accent1>
        <a:srgbClr val="A7E2E9"/>
      </a:accent1>
      <a:accent2>
        <a:srgbClr val="1FC5B2"/>
      </a:accent2>
      <a:accent3>
        <a:srgbClr val="006FAA"/>
      </a:accent3>
      <a:accent4>
        <a:srgbClr val="06376D"/>
      </a:accent4>
      <a:accent5>
        <a:srgbClr val="F8B23A"/>
      </a:accent5>
      <a:accent6>
        <a:srgbClr val="ED3645"/>
      </a:accent6>
      <a:hlink>
        <a:srgbClr val="0070AA"/>
      </a:hlink>
      <a:folHlink>
        <a:srgbClr val="6132C5"/>
      </a:folHlink>
    </a:clrScheme>
    <a:fontScheme name="Vibrance">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1600" dirty="0">
            <a:solidFill>
              <a:schemeClr val="bg1">
                <a:lumMod val="50000"/>
              </a:schemeClr>
            </a:solidFill>
            <a:cs typeface="Corbel"/>
          </a:defRPr>
        </a:defPPr>
      </a:lstStyle>
    </a:txDef>
  </a:objectDefaults>
  <a:extraClrSchemeLst/>
</a:theme>
</file>

<file path=ppt/theme/theme6.xml><?xml version="1.0" encoding="utf-8"?>
<a:theme xmlns:a="http://schemas.openxmlformats.org/drawingml/2006/main" name="2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ontentPassPackage>
  <PackageId>Template-00021-PPT</PackageId>
</ContentPassPackage>
</file>

<file path=customXml/item2.xml><?xml version="1.0" encoding="utf-8"?>
<ct:contentTypeSchema xmlns:ct="http://schemas.microsoft.com/office/2006/metadata/contentType" xmlns:ma="http://schemas.microsoft.com/office/2006/metadata/properties/metaAttributes" ct:_="" ma:_="" ma:contentTypeName="Document" ma:contentTypeID="0x010100F460C6D790E60848BA8927BE7834DCA5" ma:contentTypeVersion="4" ma:contentTypeDescription="Create a new document." ma:contentTypeScope="" ma:versionID="222e1791ae2e14646bf5e79a1a46ef3d">
  <xsd:schema xmlns:xsd="http://www.w3.org/2001/XMLSchema" xmlns:xs="http://www.w3.org/2001/XMLSchema" xmlns:p="http://schemas.microsoft.com/office/2006/metadata/properties" xmlns:ns2="2114bb9f-d1db-4560-b39b-8a2d686ac0ce" xmlns:ns3="9ee2d3a3-7029-4a6c-99ba-dd67a056b6a0" targetNamespace="http://schemas.microsoft.com/office/2006/metadata/properties" ma:root="true" ma:fieldsID="38e73ffcadbbc095a94e4154aa49b8f7" ns2:_="" ns3:_="">
    <xsd:import namespace="2114bb9f-d1db-4560-b39b-8a2d686ac0ce"/>
    <xsd:import namespace="9ee2d3a3-7029-4a6c-99ba-dd67a056b6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4bb9f-d1db-4560-b39b-8a2d686ac0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e2d3a3-7029-4a6c-99ba-dd67a056b6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8A1E7-C5D0-4650-A84B-B68656FF8167}">
  <ds:schemaRefs/>
</ds:datastoreItem>
</file>

<file path=customXml/itemProps2.xml><?xml version="1.0" encoding="utf-8"?>
<ds:datastoreItem xmlns:ds="http://schemas.openxmlformats.org/officeDocument/2006/customXml" ds:itemID="{D40E6D17-8005-45BC-812E-D5604CDD6B72}"/>
</file>

<file path=customXml/itemProps3.xml><?xml version="1.0" encoding="utf-8"?>
<ds:datastoreItem xmlns:ds="http://schemas.openxmlformats.org/officeDocument/2006/customXml" ds:itemID="{6F817CE9-2F1C-4BAD-8693-8D266032A770}"/>
</file>

<file path=customXml/itemProps4.xml><?xml version="1.0" encoding="utf-8"?>
<ds:datastoreItem xmlns:ds="http://schemas.openxmlformats.org/officeDocument/2006/customXml" ds:itemID="{0F7BF37B-BA7B-4CA9-A819-2AE104462520}"/>
</file>

<file path=docProps/app.xml><?xml version="1.0" encoding="utf-8"?>
<Properties xmlns="http://schemas.openxmlformats.org/officeDocument/2006/extended-properties" xmlns:vt="http://schemas.openxmlformats.org/officeDocument/2006/docPropsVTypes">
  <TotalTime>2502</TotalTime>
  <Words>1109</Words>
  <Application>Microsoft Office PowerPoint</Application>
  <PresentationFormat>On-screen Show (4:3)</PresentationFormat>
  <Paragraphs>423</Paragraphs>
  <Slides>17</Slides>
  <Notes>16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17</vt:i4>
      </vt:variant>
    </vt:vector>
  </HeadingPairs>
  <TitlesOfParts>
    <vt:vector size="32" baseType="lpstr">
      <vt:lpstr>Arial</vt:lpstr>
      <vt:lpstr>Arial Black</vt:lpstr>
      <vt:lpstr>Calibri</vt:lpstr>
      <vt:lpstr>Century Gothic</vt:lpstr>
      <vt:lpstr>Courier New</vt:lpstr>
      <vt:lpstr>Lato Regular</vt:lpstr>
      <vt:lpstr>rockwell</vt:lpstr>
      <vt:lpstr>Source Sans Pro</vt:lpstr>
      <vt:lpstr>Wingdings</vt:lpstr>
      <vt:lpstr>Title Page</vt:lpstr>
      <vt:lpstr>Subtitle/Divider Page</vt:lpstr>
      <vt:lpstr>Content Page</vt:lpstr>
      <vt:lpstr>1_Content Page</vt:lpstr>
      <vt:lpstr>Vibrance</vt:lpstr>
      <vt:lpstr>2_Content Page</vt:lpstr>
      <vt:lpstr>PROBLEM SOLVING</vt:lpstr>
      <vt:lpstr>Disclaimer</vt:lpstr>
      <vt:lpstr>LEAD Curriculum Components</vt:lpstr>
      <vt:lpstr>Icebreaker – Envelope Exercise</vt:lpstr>
      <vt:lpstr>Icebreaker – Envelope Exercise Answer</vt:lpstr>
      <vt:lpstr>Five Steps to Problem Solving</vt:lpstr>
      <vt:lpstr>Problem Solving Step 1: Identify</vt:lpstr>
      <vt:lpstr>Problem Solving Step 2: Determine  Root Causes</vt:lpstr>
      <vt:lpstr>Step 2: Determine Root Causes –  Exercise</vt:lpstr>
      <vt:lpstr>Problem Solving Step 3: Brainstorm  Ideas</vt:lpstr>
      <vt:lpstr>Problem Solving Step 4: Execute</vt:lpstr>
      <vt:lpstr>Problem Solving Step 4: Execute</vt:lpstr>
      <vt:lpstr>Step 4: Execute – Brainstorming Exercise</vt:lpstr>
      <vt:lpstr>Problem Solving – Five Steps</vt:lpstr>
      <vt:lpstr>Problem Solving Summary</vt:lpstr>
      <vt:lpstr>Homework</vt:lpstr>
      <vt:lpstr>PowerPoint Presentation</vt:lpstr>
    </vt:vector>
  </TitlesOfParts>
  <Company>ARG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Dolin, Kristine</dc:creator>
  <cp:lastModifiedBy>Meg Achenbach</cp:lastModifiedBy>
  <cp:revision>224</cp:revision>
  <cp:lastPrinted>2014-01-07T20:58:41Z</cp:lastPrinted>
  <dcterms:created xsi:type="dcterms:W3CDTF">2013-11-13T18:05:51Z</dcterms:created>
  <dcterms:modified xsi:type="dcterms:W3CDTF">2020-02-26T19:42:58Z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LEAD_Arbys_Team Member Dev_20181017</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F0562E83-EC2B-41D1-9640-394DBED00A38</vt:lpwstr>
  </property>
  <property fmtid="{D5CDD505-2E9C-101B-9397-08002B2CF9AE}" pid="6" name="ArticulateProjectFull">
    <vt:lpwstr>O:\T&amp;O\LEAD\Development Workshops\Problem Solving\Print and Post file\LEAD.ProblemSolving.FINAL2.15.19.ppta</vt:lpwstr>
  </property>
  <property fmtid="{D5CDD505-2E9C-101B-9397-08002B2CF9AE}" pid="7" name="ContentTypeId">
    <vt:lpwstr>0x010100F460C6D790E60848BA8927BE7834DCA5</vt:lpwstr>
  </property>
</Properties>
</file>